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9"/>
  </p:notesMasterIdLst>
  <p:handoutMasterIdLst>
    <p:handoutMasterId r:id="rId100"/>
  </p:handoutMasterIdLst>
  <p:sldIdLst>
    <p:sldId id="258" r:id="rId2"/>
    <p:sldId id="260" r:id="rId3"/>
    <p:sldId id="361" r:id="rId4"/>
    <p:sldId id="323" r:id="rId5"/>
    <p:sldId id="357" r:id="rId6"/>
    <p:sldId id="358" r:id="rId7"/>
    <p:sldId id="359" r:id="rId8"/>
    <p:sldId id="360" r:id="rId9"/>
    <p:sldId id="332" r:id="rId10"/>
    <p:sldId id="449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419" r:id="rId69"/>
    <p:sldId id="420" r:id="rId70"/>
    <p:sldId id="421" r:id="rId71"/>
    <p:sldId id="422" r:id="rId72"/>
    <p:sldId id="423" r:id="rId73"/>
    <p:sldId id="424" r:id="rId74"/>
    <p:sldId id="425" r:id="rId75"/>
    <p:sldId id="426" r:id="rId76"/>
    <p:sldId id="427" r:id="rId77"/>
    <p:sldId id="428" r:id="rId78"/>
    <p:sldId id="429" r:id="rId79"/>
    <p:sldId id="430" r:id="rId80"/>
    <p:sldId id="431" r:id="rId81"/>
    <p:sldId id="432" r:id="rId82"/>
    <p:sldId id="433" r:id="rId83"/>
    <p:sldId id="434" r:id="rId84"/>
    <p:sldId id="435" r:id="rId85"/>
    <p:sldId id="436" r:id="rId86"/>
    <p:sldId id="437" r:id="rId87"/>
    <p:sldId id="438" r:id="rId88"/>
    <p:sldId id="439" r:id="rId89"/>
    <p:sldId id="440" r:id="rId90"/>
    <p:sldId id="441" r:id="rId91"/>
    <p:sldId id="442" r:id="rId92"/>
    <p:sldId id="443" r:id="rId93"/>
    <p:sldId id="444" r:id="rId94"/>
    <p:sldId id="445" r:id="rId95"/>
    <p:sldId id="446" r:id="rId96"/>
    <p:sldId id="447" r:id="rId97"/>
    <p:sldId id="448" r:id="rId9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Georgia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6600"/>
    <a:srgbClr val="00CCFF"/>
    <a:srgbClr val="FFFF00"/>
    <a:srgbClr val="FF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1" autoAdjust="0"/>
    <p:restoredTop sz="90941" autoAdjust="0"/>
  </p:normalViewPr>
  <p:slideViewPr>
    <p:cSldViewPr>
      <p:cViewPr varScale="1">
        <p:scale>
          <a:sx n="84" d="100"/>
          <a:sy n="84" d="100"/>
        </p:scale>
        <p:origin x="1039" y="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52"/>
    </p:cViewPr>
  </p:sorterViewPr>
  <p:notesViewPr>
    <p:cSldViewPr>
      <p:cViewPr varScale="1">
        <p:scale>
          <a:sx n="45" d="100"/>
          <a:sy n="45" d="100"/>
        </p:scale>
        <p:origin x="-2309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8F121B-3918-40C7-A113-10217187DD9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0F86DAFF-C84D-4258-BFB9-306B76842E00}">
      <dgm:prSet phldrT="[Teks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Model refinement</a:t>
          </a:r>
          <a:endParaRPr lang="nl-NL" dirty="0"/>
        </a:p>
      </dgm:t>
    </dgm:pt>
    <dgm:pt modelId="{F848ACF1-4FF7-44FC-AAB8-8FEA4226E947}" type="parTrans" cxnId="{55866064-CD30-423F-98DC-ADA99EEEE572}">
      <dgm:prSet/>
      <dgm:spPr/>
      <dgm:t>
        <a:bodyPr/>
        <a:lstStyle/>
        <a:p>
          <a:endParaRPr lang="nl-NL"/>
        </a:p>
      </dgm:t>
    </dgm:pt>
    <dgm:pt modelId="{81EFE160-193D-4068-AF67-4EAFB079F193}" type="sibTrans" cxnId="{55866064-CD30-423F-98DC-ADA99EEEE572}">
      <dgm:prSet/>
      <dgm:spPr/>
      <dgm:t>
        <a:bodyPr/>
        <a:lstStyle/>
        <a:p>
          <a:endParaRPr lang="nl-NL"/>
        </a:p>
      </dgm:t>
    </dgm:pt>
    <dgm:pt modelId="{F7190BE3-56AF-4262-9AA7-1157D31E1871}">
      <dgm:prSet phldrT="[Teks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Hit list computation</a:t>
          </a:r>
          <a:endParaRPr lang="nl-NL" dirty="0"/>
        </a:p>
      </dgm:t>
    </dgm:pt>
    <dgm:pt modelId="{77CFD6B0-A692-42E8-BB4E-CF604DE043C2}" type="parTrans" cxnId="{ACB9EFE7-C2FE-468D-AD7F-C51917F148F8}">
      <dgm:prSet/>
      <dgm:spPr/>
      <dgm:t>
        <a:bodyPr/>
        <a:lstStyle/>
        <a:p>
          <a:endParaRPr lang="nl-NL"/>
        </a:p>
      </dgm:t>
    </dgm:pt>
    <dgm:pt modelId="{892C0167-E687-4AEC-9CA6-16F425132A86}" type="sibTrans" cxnId="{ACB9EFE7-C2FE-468D-AD7F-C51917F148F8}">
      <dgm:prSet/>
      <dgm:spPr/>
      <dgm:t>
        <a:bodyPr/>
        <a:lstStyle/>
        <a:p>
          <a:endParaRPr lang="nl-NL"/>
        </a:p>
      </dgm:t>
    </dgm:pt>
    <dgm:pt modelId="{7653AD4B-3291-4287-B6D4-E59E84F455B0}">
      <dgm:prSet phldrT="[Teks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Labeling by humans </a:t>
          </a:r>
          <a:endParaRPr lang="nl-NL" dirty="0">
            <a:solidFill>
              <a:srgbClr val="FF0000"/>
            </a:solidFill>
          </a:endParaRPr>
        </a:p>
      </dgm:t>
    </dgm:pt>
    <dgm:pt modelId="{07120CA5-EE96-4F87-BB97-E830F71BF784}" type="parTrans" cxnId="{6000E6E4-E596-4F8C-B5E1-5BE972B323C0}">
      <dgm:prSet/>
      <dgm:spPr/>
      <dgm:t>
        <a:bodyPr/>
        <a:lstStyle/>
        <a:p>
          <a:endParaRPr lang="nl-NL"/>
        </a:p>
      </dgm:t>
    </dgm:pt>
    <dgm:pt modelId="{FCDBE632-50A7-4448-A3BB-BB4441747CDE}" type="sibTrans" cxnId="{6000E6E4-E596-4F8C-B5E1-5BE972B323C0}">
      <dgm:prSet/>
      <dgm:spPr/>
      <dgm:t>
        <a:bodyPr/>
        <a:lstStyle/>
        <a:p>
          <a:endParaRPr lang="nl-NL"/>
        </a:p>
      </dgm:t>
    </dgm:pt>
    <dgm:pt modelId="{5A03DC70-14AF-455E-AF3A-BF3D15227030}" type="pres">
      <dgm:prSet presAssocID="{448F121B-3918-40C7-A113-10217187DD9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441430E8-1EBF-468C-9864-866123398484}" type="pres">
      <dgm:prSet presAssocID="{0F86DAFF-C84D-4258-BFB9-306B76842E00}" presName="node" presStyleLbl="node1" presStyleIdx="0" presStyleCnt="3" custScaleY="71340" custRadScaleRad="111780" custRadScaleInc="5765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8C5E0A0-3E64-45EC-9177-25952DC11532}" type="pres">
      <dgm:prSet presAssocID="{81EFE160-193D-4068-AF67-4EAFB079F193}" presName="sibTrans" presStyleLbl="sibTrans2D1" presStyleIdx="0" presStyleCnt="3"/>
      <dgm:spPr/>
      <dgm:t>
        <a:bodyPr/>
        <a:lstStyle/>
        <a:p>
          <a:endParaRPr lang="nl-NL"/>
        </a:p>
      </dgm:t>
    </dgm:pt>
    <dgm:pt modelId="{16EAEA27-159D-47EF-BEBA-6E0CAA3F1EBB}" type="pres">
      <dgm:prSet presAssocID="{81EFE160-193D-4068-AF67-4EAFB079F193}" presName="connectorText" presStyleLbl="sibTrans2D1" presStyleIdx="0" presStyleCnt="3"/>
      <dgm:spPr/>
      <dgm:t>
        <a:bodyPr/>
        <a:lstStyle/>
        <a:p>
          <a:endParaRPr lang="nl-NL"/>
        </a:p>
      </dgm:t>
    </dgm:pt>
    <dgm:pt modelId="{BA6ABAB0-8348-4080-B54B-0F7E2CB19EB1}" type="pres">
      <dgm:prSet presAssocID="{F7190BE3-56AF-4262-9AA7-1157D31E1871}" presName="node" presStyleLbl="node1" presStyleIdx="1" presStyleCnt="3" custScaleX="120295" custScaleY="56810" custRadScaleRad="91857" custRadScaleInc="23816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1F2C836-9803-476E-948C-BA7B7F43C19F}" type="pres">
      <dgm:prSet presAssocID="{892C0167-E687-4AEC-9CA6-16F425132A86}" presName="sibTrans" presStyleLbl="sibTrans2D1" presStyleIdx="1" presStyleCnt="3"/>
      <dgm:spPr/>
      <dgm:t>
        <a:bodyPr/>
        <a:lstStyle/>
        <a:p>
          <a:endParaRPr lang="nl-NL"/>
        </a:p>
      </dgm:t>
    </dgm:pt>
    <dgm:pt modelId="{5560B57D-B224-4C8E-B7A3-EF331E9B522A}" type="pres">
      <dgm:prSet presAssocID="{892C0167-E687-4AEC-9CA6-16F425132A86}" presName="connectorText" presStyleLbl="sibTrans2D1" presStyleIdx="1" presStyleCnt="3"/>
      <dgm:spPr/>
      <dgm:t>
        <a:bodyPr/>
        <a:lstStyle/>
        <a:p>
          <a:endParaRPr lang="nl-NL"/>
        </a:p>
      </dgm:t>
    </dgm:pt>
    <dgm:pt modelId="{63FBCF23-69CF-4E80-B8DB-B95FE72F21F4}" type="pres">
      <dgm:prSet presAssocID="{7653AD4B-3291-4287-B6D4-E59E84F455B0}" presName="node" presStyleLbl="node1" presStyleIdx="2" presStyleCnt="3" custScaleY="63181" custRadScaleRad="117875" custRadScaleInc="65537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C678BC1F-CC7C-4E5D-90D6-18FDA471398C}" type="pres">
      <dgm:prSet presAssocID="{FCDBE632-50A7-4448-A3BB-BB4441747CDE}" presName="sibTrans" presStyleLbl="sibTrans2D1" presStyleIdx="2" presStyleCnt="3"/>
      <dgm:spPr/>
      <dgm:t>
        <a:bodyPr/>
        <a:lstStyle/>
        <a:p>
          <a:endParaRPr lang="nl-NL"/>
        </a:p>
      </dgm:t>
    </dgm:pt>
    <dgm:pt modelId="{7A1678EF-FB1F-45DC-890D-4988F9E57F3E}" type="pres">
      <dgm:prSet presAssocID="{FCDBE632-50A7-4448-A3BB-BB4441747CDE}" presName="connectorText" presStyleLbl="sibTrans2D1" presStyleIdx="2" presStyleCnt="3"/>
      <dgm:spPr/>
      <dgm:t>
        <a:bodyPr/>
        <a:lstStyle/>
        <a:p>
          <a:endParaRPr lang="nl-NL"/>
        </a:p>
      </dgm:t>
    </dgm:pt>
  </dgm:ptLst>
  <dgm:cxnLst>
    <dgm:cxn modelId="{803B4267-1C0C-4E83-A584-5C23D44DE349}" type="presOf" srcId="{448F121B-3918-40C7-A113-10217187DD90}" destId="{5A03DC70-14AF-455E-AF3A-BF3D15227030}" srcOrd="0" destOrd="0" presId="urn:microsoft.com/office/officeart/2005/8/layout/cycle2"/>
    <dgm:cxn modelId="{47D9E5F6-B93B-46CC-A7F9-BDF8725D4E78}" type="presOf" srcId="{892C0167-E687-4AEC-9CA6-16F425132A86}" destId="{5560B57D-B224-4C8E-B7A3-EF331E9B522A}" srcOrd="1" destOrd="0" presId="urn:microsoft.com/office/officeart/2005/8/layout/cycle2"/>
    <dgm:cxn modelId="{A1694EB0-18D6-4591-99FF-BD2B7E23331E}" type="presOf" srcId="{FCDBE632-50A7-4448-A3BB-BB4441747CDE}" destId="{7A1678EF-FB1F-45DC-890D-4988F9E57F3E}" srcOrd="1" destOrd="0" presId="urn:microsoft.com/office/officeart/2005/8/layout/cycle2"/>
    <dgm:cxn modelId="{EBE1B192-4966-4980-9D54-C3F804E6FC7C}" type="presOf" srcId="{892C0167-E687-4AEC-9CA6-16F425132A86}" destId="{B1F2C836-9803-476E-948C-BA7B7F43C19F}" srcOrd="0" destOrd="0" presId="urn:microsoft.com/office/officeart/2005/8/layout/cycle2"/>
    <dgm:cxn modelId="{ACB9EFE7-C2FE-468D-AD7F-C51917F148F8}" srcId="{448F121B-3918-40C7-A113-10217187DD90}" destId="{F7190BE3-56AF-4262-9AA7-1157D31E1871}" srcOrd="1" destOrd="0" parTransId="{77CFD6B0-A692-42E8-BB4E-CF604DE043C2}" sibTransId="{892C0167-E687-4AEC-9CA6-16F425132A86}"/>
    <dgm:cxn modelId="{03A48C0D-9423-4EC4-953A-5D91ACA72911}" type="presOf" srcId="{F7190BE3-56AF-4262-9AA7-1157D31E1871}" destId="{BA6ABAB0-8348-4080-B54B-0F7E2CB19EB1}" srcOrd="0" destOrd="0" presId="urn:microsoft.com/office/officeart/2005/8/layout/cycle2"/>
    <dgm:cxn modelId="{55866064-CD30-423F-98DC-ADA99EEEE572}" srcId="{448F121B-3918-40C7-A113-10217187DD90}" destId="{0F86DAFF-C84D-4258-BFB9-306B76842E00}" srcOrd="0" destOrd="0" parTransId="{F848ACF1-4FF7-44FC-AAB8-8FEA4226E947}" sibTransId="{81EFE160-193D-4068-AF67-4EAFB079F193}"/>
    <dgm:cxn modelId="{71F5FEF0-4CB5-4BA0-A2A5-5171F3D26753}" type="presOf" srcId="{81EFE160-193D-4068-AF67-4EAFB079F193}" destId="{16EAEA27-159D-47EF-BEBA-6E0CAA3F1EBB}" srcOrd="1" destOrd="0" presId="urn:microsoft.com/office/officeart/2005/8/layout/cycle2"/>
    <dgm:cxn modelId="{45EE37D1-AB3D-4C11-A250-0DD027C61AAF}" type="presOf" srcId="{0F86DAFF-C84D-4258-BFB9-306B76842E00}" destId="{441430E8-1EBF-468C-9864-866123398484}" srcOrd="0" destOrd="0" presId="urn:microsoft.com/office/officeart/2005/8/layout/cycle2"/>
    <dgm:cxn modelId="{00F1F749-C21C-43CB-9F4E-9F0C0F039D02}" type="presOf" srcId="{FCDBE632-50A7-4448-A3BB-BB4441747CDE}" destId="{C678BC1F-CC7C-4E5D-90D6-18FDA471398C}" srcOrd="0" destOrd="0" presId="urn:microsoft.com/office/officeart/2005/8/layout/cycle2"/>
    <dgm:cxn modelId="{FBF4EA9B-11F5-4E74-9960-83B060921DE2}" type="presOf" srcId="{7653AD4B-3291-4287-B6D4-E59E84F455B0}" destId="{63FBCF23-69CF-4E80-B8DB-B95FE72F21F4}" srcOrd="0" destOrd="0" presId="urn:microsoft.com/office/officeart/2005/8/layout/cycle2"/>
    <dgm:cxn modelId="{6000E6E4-E596-4F8C-B5E1-5BE972B323C0}" srcId="{448F121B-3918-40C7-A113-10217187DD90}" destId="{7653AD4B-3291-4287-B6D4-E59E84F455B0}" srcOrd="2" destOrd="0" parTransId="{07120CA5-EE96-4F87-BB97-E830F71BF784}" sibTransId="{FCDBE632-50A7-4448-A3BB-BB4441747CDE}"/>
    <dgm:cxn modelId="{2505DCEC-BF41-480D-B7F7-E705A8B1AF12}" type="presOf" srcId="{81EFE160-193D-4068-AF67-4EAFB079F193}" destId="{48C5E0A0-3E64-45EC-9177-25952DC11532}" srcOrd="0" destOrd="0" presId="urn:microsoft.com/office/officeart/2005/8/layout/cycle2"/>
    <dgm:cxn modelId="{A5C869B2-D306-4594-A183-1894E4F7BD27}" type="presParOf" srcId="{5A03DC70-14AF-455E-AF3A-BF3D15227030}" destId="{441430E8-1EBF-468C-9864-866123398484}" srcOrd="0" destOrd="0" presId="urn:microsoft.com/office/officeart/2005/8/layout/cycle2"/>
    <dgm:cxn modelId="{B106F032-1006-407E-85B2-72D0327FA2F6}" type="presParOf" srcId="{5A03DC70-14AF-455E-AF3A-BF3D15227030}" destId="{48C5E0A0-3E64-45EC-9177-25952DC11532}" srcOrd="1" destOrd="0" presId="urn:microsoft.com/office/officeart/2005/8/layout/cycle2"/>
    <dgm:cxn modelId="{9275B7CB-D7E1-4B96-89BD-A35F85F75367}" type="presParOf" srcId="{48C5E0A0-3E64-45EC-9177-25952DC11532}" destId="{16EAEA27-159D-47EF-BEBA-6E0CAA3F1EBB}" srcOrd="0" destOrd="0" presId="urn:microsoft.com/office/officeart/2005/8/layout/cycle2"/>
    <dgm:cxn modelId="{779D4D06-262F-4CFC-8F4D-551154D8ED81}" type="presParOf" srcId="{5A03DC70-14AF-455E-AF3A-BF3D15227030}" destId="{BA6ABAB0-8348-4080-B54B-0F7E2CB19EB1}" srcOrd="2" destOrd="0" presId="urn:microsoft.com/office/officeart/2005/8/layout/cycle2"/>
    <dgm:cxn modelId="{15277674-1C64-45D8-A2B7-B20701403E87}" type="presParOf" srcId="{5A03DC70-14AF-455E-AF3A-BF3D15227030}" destId="{B1F2C836-9803-476E-948C-BA7B7F43C19F}" srcOrd="3" destOrd="0" presId="urn:microsoft.com/office/officeart/2005/8/layout/cycle2"/>
    <dgm:cxn modelId="{487E8D0D-C879-4E3A-AD76-37F1ED4D2107}" type="presParOf" srcId="{B1F2C836-9803-476E-948C-BA7B7F43C19F}" destId="{5560B57D-B224-4C8E-B7A3-EF331E9B522A}" srcOrd="0" destOrd="0" presId="urn:microsoft.com/office/officeart/2005/8/layout/cycle2"/>
    <dgm:cxn modelId="{BB6A15C2-6667-44B4-87F0-D3B9709AE5E4}" type="presParOf" srcId="{5A03DC70-14AF-455E-AF3A-BF3D15227030}" destId="{63FBCF23-69CF-4E80-B8DB-B95FE72F21F4}" srcOrd="4" destOrd="0" presId="urn:microsoft.com/office/officeart/2005/8/layout/cycle2"/>
    <dgm:cxn modelId="{40A84823-7D9A-4E70-A49C-A17CEE04CD22}" type="presParOf" srcId="{5A03DC70-14AF-455E-AF3A-BF3D15227030}" destId="{C678BC1F-CC7C-4E5D-90D6-18FDA471398C}" srcOrd="5" destOrd="0" presId="urn:microsoft.com/office/officeart/2005/8/layout/cycle2"/>
    <dgm:cxn modelId="{8CB43100-007D-4F14-A522-164AE7643DE4}" type="presParOf" srcId="{C678BC1F-CC7C-4E5D-90D6-18FDA471398C}" destId="{7A1678EF-FB1F-45DC-890D-4988F9E57F3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430E8-1EBF-468C-9864-866123398484}">
      <dsp:nvSpPr>
        <dsp:cNvPr id="0" name=""/>
        <dsp:cNvSpPr/>
      </dsp:nvSpPr>
      <dsp:spPr>
        <a:xfrm>
          <a:off x="3048002" y="538286"/>
          <a:ext cx="1765101" cy="1259223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Model refinement</a:t>
          </a:r>
          <a:endParaRPr lang="nl-NL" sz="1900" kern="1200" dirty="0"/>
        </a:p>
      </dsp:txBody>
      <dsp:txXfrm>
        <a:off x="3306495" y="722695"/>
        <a:ext cx="1248115" cy="890405"/>
      </dsp:txXfrm>
    </dsp:sp>
    <dsp:sp modelId="{48C5E0A0-3E64-45EC-9177-25952DC11532}">
      <dsp:nvSpPr>
        <dsp:cNvPr id="0" name=""/>
        <dsp:cNvSpPr/>
      </dsp:nvSpPr>
      <dsp:spPr>
        <a:xfrm rot="5349576">
          <a:off x="3614531" y="2111252"/>
          <a:ext cx="668458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500" kern="1200"/>
        </a:p>
      </dsp:txBody>
      <dsp:txXfrm>
        <a:off x="3702578" y="2141048"/>
        <a:ext cx="489742" cy="357433"/>
      </dsp:txXfrm>
    </dsp:sp>
    <dsp:sp modelId="{BA6ABAB0-8348-4080-B54B-0F7E2CB19EB1}">
      <dsp:nvSpPr>
        <dsp:cNvPr id="0" name=""/>
        <dsp:cNvSpPr/>
      </dsp:nvSpPr>
      <dsp:spPr>
        <a:xfrm>
          <a:off x="2903977" y="3058571"/>
          <a:ext cx="2123328" cy="1002754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Hit list computation</a:t>
          </a:r>
          <a:endParaRPr lang="nl-NL" sz="1900" kern="1200" dirty="0"/>
        </a:p>
      </dsp:txBody>
      <dsp:txXfrm>
        <a:off x="3214931" y="3205421"/>
        <a:ext cx="1501420" cy="709054"/>
      </dsp:txXfrm>
    </dsp:sp>
    <dsp:sp modelId="{B1F2C836-9803-476E-948C-BA7B7F43C19F}">
      <dsp:nvSpPr>
        <dsp:cNvPr id="0" name=""/>
        <dsp:cNvSpPr/>
      </dsp:nvSpPr>
      <dsp:spPr>
        <a:xfrm rot="12274092">
          <a:off x="2184895" y="2622648"/>
          <a:ext cx="764082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500" kern="1200"/>
        </a:p>
      </dsp:txBody>
      <dsp:txXfrm rot="10800000">
        <a:off x="2355521" y="2778945"/>
        <a:ext cx="585366" cy="357433"/>
      </dsp:txXfrm>
    </dsp:sp>
    <dsp:sp modelId="{63FBCF23-69CF-4E80-B8DB-B95FE72F21F4}">
      <dsp:nvSpPr>
        <dsp:cNvPr id="0" name=""/>
        <dsp:cNvSpPr/>
      </dsp:nvSpPr>
      <dsp:spPr>
        <a:xfrm>
          <a:off x="294140" y="1727334"/>
          <a:ext cx="1765101" cy="1115208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FF0000"/>
              </a:solidFill>
            </a:rPr>
            <a:t>Labeling by humans </a:t>
          </a:r>
          <a:endParaRPr lang="nl-NL" sz="1900" kern="1200" dirty="0">
            <a:solidFill>
              <a:srgbClr val="FF0000"/>
            </a:solidFill>
          </a:endParaRPr>
        </a:p>
      </dsp:txBody>
      <dsp:txXfrm>
        <a:off x="552633" y="1890652"/>
        <a:ext cx="1248115" cy="788572"/>
      </dsp:txXfrm>
    </dsp:sp>
    <dsp:sp modelId="{C678BC1F-CC7C-4E5D-90D6-18FDA471398C}">
      <dsp:nvSpPr>
        <dsp:cNvPr id="0" name=""/>
        <dsp:cNvSpPr/>
      </dsp:nvSpPr>
      <dsp:spPr>
        <a:xfrm rot="20275272">
          <a:off x="2166950" y="1441103"/>
          <a:ext cx="711486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500" kern="1200"/>
        </a:p>
      </dsp:txBody>
      <dsp:txXfrm>
        <a:off x="2173503" y="1593835"/>
        <a:ext cx="532770" cy="357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30311-B1F2-4643-9662-D153C8041392}" type="datetimeFigureOut">
              <a:rPr lang="nl-NL" smtClean="0"/>
              <a:pPr/>
              <a:t>25-4-2017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E0A0-5EE3-4560-BA78-327A1D823DB8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502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088EAE-A665-4DE1-A3FC-1048174321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144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ACFCDF-B8BE-4DA5-BAE7-9BE9A88BADE0}" type="slidenum">
              <a:rPr lang="en-US"/>
              <a:pPr/>
              <a:t>46</a:t>
            </a:fld>
            <a:endParaRPr lang="en-US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483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5DB6ED4-72ED-46D4-A610-CB2D48DDC60F}" type="slidenum">
              <a:rPr lang="en-US"/>
              <a:pPr/>
              <a:t>51</a:t>
            </a:fld>
            <a:endParaRPr lang="en-US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343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N_bovenbal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825" cy="1017588"/>
          </a:xfrm>
          <a:prstGeom prst="rect">
            <a:avLst/>
          </a:prstGeom>
          <a:noFill/>
        </p:spPr>
      </p:pic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1268413"/>
            <a:ext cx="9140825" cy="245427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220" name="Rectangle 4" descr="Light upward diagonal"/>
          <p:cNvSpPr>
            <a:spLocks noChangeArrowheads="1"/>
          </p:cNvSpPr>
          <p:nvPr/>
        </p:nvSpPr>
        <p:spPr bwMode="auto">
          <a:xfrm>
            <a:off x="0" y="6218238"/>
            <a:ext cx="9144000" cy="635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55650" y="1484313"/>
            <a:ext cx="7935913" cy="657225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55650" y="2209800"/>
            <a:ext cx="7935913" cy="1363663"/>
          </a:xfrm>
        </p:spPr>
        <p:txBody>
          <a:bodyPr/>
          <a:lstStyle>
            <a:lvl1pPr marL="0" indent="0">
              <a:buFontTx/>
              <a:buNone/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223" name="Picture 7" descr="RUGR_logoEN_rood_RG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50813"/>
            <a:ext cx="2393950" cy="658812"/>
          </a:xfrm>
          <a:prstGeom prst="rect">
            <a:avLst/>
          </a:prstGeom>
          <a:noFill/>
        </p:spPr>
      </p:pic>
      <p:sp>
        <p:nvSpPr>
          <p:cNvPr id="9224" name="Rectangle 8" descr="Light upward diagonal"/>
          <p:cNvSpPr>
            <a:spLocks noChangeArrowheads="1"/>
          </p:cNvSpPr>
          <p:nvPr/>
        </p:nvSpPr>
        <p:spPr bwMode="auto">
          <a:xfrm>
            <a:off x="0" y="1009650"/>
            <a:ext cx="9144000" cy="261938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226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021977B3-0D89-454B-AD47-5AA0F4B5AF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227" name="Text Box 11"/>
          <p:cNvSpPr txBox="1">
            <a:spLocks noChangeArrowheads="1"/>
          </p:cNvSpPr>
          <p:nvPr userDrawn="1"/>
        </p:nvSpPr>
        <p:spPr bwMode="auto">
          <a:xfrm>
            <a:off x="714375" y="781050"/>
            <a:ext cx="473075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1614</a:t>
            </a:r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733E5892-1996-4ADD-BCB2-B9A460E6310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BB312233-1919-4ECA-A3E4-C8BA211432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0151EE93-7086-4817-92F0-1E7F202DBFA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707188" y="1468438"/>
            <a:ext cx="1982787" cy="4624387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55650" y="1468438"/>
            <a:ext cx="5799138" cy="4624387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65F96360-FD50-4D89-B3C6-3A3851AA1B4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| </a:t>
            </a:r>
            <a:fld id="{1C9B88A3-9ACA-4F63-ADDB-A72E30727D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Aegyptologische</a:t>
            </a:r>
            <a:r>
              <a:rPr lang="de-DE" dirty="0" smtClean="0"/>
              <a:t> Binsenweisheiten III, Mainz April 2016 - Lambert </a:t>
            </a:r>
            <a:r>
              <a:rPr lang="de-DE" dirty="0" err="1" smtClean="0"/>
              <a:t>Schomaker</a:t>
            </a:r>
            <a:endParaRPr lang="en-US" dirty="0"/>
          </a:p>
        </p:txBody>
      </p:sp>
      <p:pic>
        <p:nvPicPr>
          <p:cNvPr id="5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772400" cy="5334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774825"/>
            <a:ext cx="7467600" cy="22479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8200" y="4175125"/>
            <a:ext cx="7467600" cy="22479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838200" y="152400"/>
            <a:ext cx="54864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the Queen's Cabinet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B4A16864-36C9-4DC9-81AB-52FB7895D52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5106" name="Picture 2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0392" y="0"/>
            <a:ext cx="1043608" cy="1043609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F669691E-03CD-4F7E-8BA7-CE0D4A18C0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55650" y="2205038"/>
            <a:ext cx="3890963" cy="3887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99013" y="2205038"/>
            <a:ext cx="3890962" cy="3887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55626D77-54AA-42D0-A977-8F7B263EE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E6A2F6B1-FFF3-4D71-AE52-9FC1F7E4484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| </a:t>
            </a:r>
            <a:fld id="{E799D1DA-C4E9-42F5-A526-115C3FEF883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AutoShape 2" descr="Geef een steekwoord om te zoeken in machinale of menselijke woordannotatie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9988" name="Picture 4" descr="Geef een steekwoord om te zoeken in machinale of menselijke woordannotatie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 | </a:t>
            </a:r>
            <a:fld id="{CF8FC553-D2B2-47F6-BC39-5FD80A7A8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_bovenbalk"/>
          <p:cNvPicPr>
            <a:picLocks noChangeAspect="1" noChangeArrowheads="1"/>
          </p:cNvPicPr>
          <p:nvPr/>
        </p:nvPicPr>
        <p:blipFill>
          <a:blip r:embed="rId41" cstate="print"/>
          <a:srcRect r="56250"/>
          <a:stretch>
            <a:fillRect/>
          </a:stretch>
        </p:blipFill>
        <p:spPr bwMode="auto">
          <a:xfrm>
            <a:off x="0" y="0"/>
            <a:ext cx="3998913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468438"/>
            <a:ext cx="79343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2205038"/>
            <a:ext cx="7934325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7" name="Rectangle 5" descr="Light upward diagonal"/>
          <p:cNvSpPr>
            <a:spLocks noChangeArrowheads="1"/>
          </p:cNvSpPr>
          <p:nvPr/>
        </p:nvSpPr>
        <p:spPr bwMode="auto">
          <a:xfrm>
            <a:off x="0" y="6218238"/>
            <a:ext cx="9144000" cy="635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pic>
        <p:nvPicPr>
          <p:cNvPr id="8198" name="Picture 6" descr="RUGR_logoEN_rood_RGB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755650" y="150813"/>
            <a:ext cx="2393950" cy="658812"/>
          </a:xfrm>
          <a:prstGeom prst="rect">
            <a:avLst/>
          </a:prstGeom>
          <a:noFill/>
        </p:spPr>
      </p:pic>
      <p:sp>
        <p:nvSpPr>
          <p:cNvPr id="8199" name="Rectangle 7" descr="Light upward diagonal"/>
          <p:cNvSpPr>
            <a:spLocks noChangeArrowheads="1"/>
          </p:cNvSpPr>
          <p:nvPr/>
        </p:nvSpPr>
        <p:spPr bwMode="auto">
          <a:xfrm>
            <a:off x="0" y="1009650"/>
            <a:ext cx="9144000" cy="261938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89713" y="1009650"/>
            <a:ext cx="1905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0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820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6300" y="1009650"/>
            <a:ext cx="6477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000">
                <a:latin typeface="Verdana" pitchFamily="34" charset="0"/>
              </a:defRPr>
            </a:lvl1pPr>
          </a:lstStyle>
          <a:p>
            <a:r>
              <a:rPr lang="en-US"/>
              <a:t> | </a:t>
            </a:r>
            <a:fld id="{CF8FC553-D2B2-47F6-BC39-5FD80A7A839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202" name="Text Box 10"/>
          <p:cNvSpPr txBox="1">
            <a:spLocks noChangeArrowheads="1"/>
          </p:cNvSpPr>
          <p:nvPr userDrawn="1"/>
        </p:nvSpPr>
        <p:spPr bwMode="auto">
          <a:xfrm>
            <a:off x="4191000" y="304800"/>
            <a:ext cx="3248025" cy="3048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i="1">
                <a:solidFill>
                  <a:schemeClr val="accent2"/>
                </a:solidFill>
              </a:rPr>
              <a:t>/</a:t>
            </a:r>
            <a:r>
              <a:rPr lang="en-US" sz="1400" b="1">
                <a:solidFill>
                  <a:schemeClr val="accent2"/>
                </a:solidFill>
              </a:rPr>
              <a:t> artificial intelligence  </a:t>
            </a:r>
            <a:r>
              <a:rPr lang="en-US" sz="1000" b="1">
                <a:solidFill>
                  <a:schemeClr val="accent2"/>
                </a:solidFill>
              </a:rPr>
              <a:t>/   HWR group</a:t>
            </a:r>
          </a:p>
        </p:txBody>
      </p:sp>
      <p:sp>
        <p:nvSpPr>
          <p:cNvPr id="8203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400800"/>
            <a:ext cx="624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204" name="Text Box 12"/>
          <p:cNvSpPr txBox="1">
            <a:spLocks noChangeArrowheads="1"/>
          </p:cNvSpPr>
          <p:nvPr userDrawn="1"/>
        </p:nvSpPr>
        <p:spPr bwMode="auto">
          <a:xfrm>
            <a:off x="714375" y="781050"/>
            <a:ext cx="473075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1614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3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2" r:id="rId10"/>
    <p:sldLayoutId id="2147483657" r:id="rId11"/>
    <p:sldLayoutId id="2147483658" r:id="rId12"/>
    <p:sldLayoutId id="2147483659" r:id="rId13"/>
    <p:sldLayoutId id="2147483660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</p:sldLayoutIdLst>
  <p:transition/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Georgia" pitchFamily="18" charset="0"/>
          <a:ea typeface="ＭＳ Ｐゴシック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›"/>
        <a:defRPr sz="25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500">
          <a:solidFill>
            <a:schemeClr val="bg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17" Type="http://schemas.openxmlformats.org/officeDocument/2006/relationships/image" Target="../media/image24.jpeg"/><Relationship Id="rId2" Type="http://schemas.openxmlformats.org/officeDocument/2006/relationships/image" Target="../media/image10.jpe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3.pn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3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1357298"/>
            <a:ext cx="5715040" cy="85725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Handwriting Recognition</a:t>
            </a:r>
            <a:endParaRPr lang="nl-NL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571736" y="1988840"/>
            <a:ext cx="3656448" cy="17281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comprehensive course</a:t>
            </a:r>
            <a:br>
              <a:rPr lang="en-US" sz="2400" dirty="0" smtClean="0"/>
            </a:br>
            <a:r>
              <a:rPr lang="en-US" sz="2400" dirty="0" smtClean="0"/>
              <a:t>with practical assignments</a:t>
            </a:r>
            <a:endParaRPr lang="nl-NL" sz="2400" dirty="0" smtClean="0"/>
          </a:p>
          <a:p>
            <a:pPr algn="r"/>
            <a:r>
              <a:rPr lang="nl-NL" sz="1800" dirty="0" smtClean="0"/>
              <a:t>Lambert </a:t>
            </a:r>
            <a:r>
              <a:rPr lang="nl-NL" sz="1800" dirty="0" err="1" smtClean="0"/>
              <a:t>Schomaker</a:t>
            </a:r>
            <a:endParaRPr lang="nl-NL" sz="2400" dirty="0"/>
          </a:p>
        </p:txBody>
      </p:sp>
      <p:pic>
        <p:nvPicPr>
          <p:cNvPr id="4" name="Picture 9" descr="C:\WINDOWS\Desktop\KNAW\1903-1356-Troonrede-Wilhelmina-geschr-exemplaar-p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5013176"/>
            <a:ext cx="3674901" cy="1584176"/>
          </a:xfrm>
          <a:prstGeom prst="rect">
            <a:avLst/>
          </a:prstGeom>
          <a:noFill/>
        </p:spPr>
      </p:pic>
      <p:pic>
        <p:nvPicPr>
          <p:cNvPr id="8" name="Picture 8" descr="C:\WINDOWS\Desktop\KNAW\Prop\charter-examp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5143512"/>
            <a:ext cx="1676400" cy="1262063"/>
          </a:xfrm>
          <a:prstGeom prst="rect">
            <a:avLst/>
          </a:prstGeom>
          <a:noFill/>
        </p:spPr>
      </p:pic>
      <p:pic>
        <p:nvPicPr>
          <p:cNvPr id="6" name="Picture 1" descr="C:\Users\Lambert\Desktop\Leuven\navis-SAL7453_0934-line-017-y1=1609-y2=178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840667" y="3708668"/>
            <a:ext cx="16484800" cy="101786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r" eaLnBrk="1" hangingPunct="1"/>
            <a:r>
              <a:rPr lang="en-US" sz="3800" dirty="0" smtClean="0"/>
              <a:t>Large-scale processing of handwritten historical documents:</a:t>
            </a:r>
            <a:br>
              <a:rPr lang="en-US" sz="3800" dirty="0" smtClean="0"/>
            </a:br>
            <a:r>
              <a:rPr lang="en-US" sz="3800" dirty="0" smtClean="0"/>
              <a:t>The Monk </a:t>
            </a:r>
            <a:r>
              <a:rPr lang="en-US" sz="3800" dirty="0" err="1" smtClean="0"/>
              <a:t>sysem</a:t>
            </a:r>
            <a:endParaRPr lang="en-US" sz="380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743200"/>
            <a:ext cx="7935913" cy="13636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Lambert </a:t>
            </a:r>
            <a:r>
              <a:rPr lang="en-US" sz="2400" dirty="0" err="1" smtClean="0"/>
              <a:t>Schomaker</a:t>
            </a:r>
            <a:endParaRPr lang="en-US" sz="2400" dirty="0" smtClean="0"/>
          </a:p>
        </p:txBody>
      </p:sp>
      <p:sp>
        <p:nvSpPr>
          <p:cNvPr id="7" name="Tekstvak 6"/>
          <p:cNvSpPr txBox="1"/>
          <p:nvPr/>
        </p:nvSpPr>
        <p:spPr>
          <a:xfrm>
            <a:off x="0" y="6457890"/>
            <a:ext cx="5796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 smtClean="0"/>
              <a:t>Academie</a:t>
            </a:r>
            <a:r>
              <a:rPr lang="en-US" sz="1600" dirty="0" smtClean="0"/>
              <a:t> </a:t>
            </a:r>
            <a:r>
              <a:rPr lang="en-US" sz="1600" dirty="0" err="1" smtClean="0"/>
              <a:t>der</a:t>
            </a:r>
            <a:r>
              <a:rPr lang="en-US" sz="1600" dirty="0" smtClean="0"/>
              <a:t> </a:t>
            </a:r>
            <a:r>
              <a:rPr lang="en-US" sz="1600" dirty="0" err="1" smtClean="0"/>
              <a:t>Wissenschaften</a:t>
            </a:r>
            <a:r>
              <a:rPr lang="en-US" sz="1600" dirty="0" smtClean="0"/>
              <a:t>, Mainz, April 2016</a:t>
            </a:r>
          </a:p>
          <a:p>
            <a:pPr algn="l"/>
            <a:endParaRPr lang="nl-NL" sz="1600" dirty="0"/>
          </a:p>
        </p:txBody>
      </p:sp>
      <p:pic>
        <p:nvPicPr>
          <p:cNvPr id="9" name="Afbeelding 8" descr="Qumran-col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3573016"/>
            <a:ext cx="3767428" cy="18002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467544" y="5445224"/>
            <a:ext cx="3839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ERC project Qumran/</a:t>
            </a:r>
            <a:r>
              <a:rPr lang="en-US" sz="1200" dirty="0" err="1" smtClean="0"/>
              <a:t>Popovic</a:t>
            </a:r>
            <a:r>
              <a:rPr lang="en-US" sz="1200" dirty="0" smtClean="0"/>
              <a:t> (12-4-2015, Jerusalem)</a:t>
            </a:r>
            <a:endParaRPr lang="nl-NL" sz="1200" dirty="0" smtClean="0"/>
          </a:p>
          <a:p>
            <a:endParaRPr lang="nl-NL" sz="1200" dirty="0"/>
          </a:p>
        </p:txBody>
      </p:sp>
      <p:pic>
        <p:nvPicPr>
          <p:cNvPr id="11" name="Picture 8" descr="C:\WINDOWS\Desktop\KNAW\Prop\charter-examp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4437112"/>
            <a:ext cx="1676400" cy="1262063"/>
          </a:xfrm>
          <a:prstGeom prst="rect">
            <a:avLst/>
          </a:prstGeom>
          <a:noFill/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5517232"/>
            <a:ext cx="2016224" cy="110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4005064"/>
            <a:ext cx="2161406" cy="13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1268760"/>
            <a:ext cx="7934325" cy="657225"/>
          </a:xfrm>
        </p:spPr>
        <p:txBody>
          <a:bodyPr/>
          <a:lstStyle/>
          <a:p>
            <a:r>
              <a:rPr lang="en-US" sz="2400" b="1" dirty="0" smtClean="0"/>
              <a:t>Monk</a:t>
            </a:r>
            <a:r>
              <a:rPr lang="en-US" sz="2400" dirty="0" smtClean="0"/>
              <a:t>   e-Science web service addressing these </a:t>
            </a:r>
            <a:r>
              <a:rPr lang="en-US" sz="2400" b="1" dirty="0" smtClean="0"/>
              <a:t>questions</a:t>
            </a:r>
            <a:r>
              <a:rPr lang="en-US" sz="2400" dirty="0" smtClean="0"/>
              <a:t>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3568" y="2060848"/>
            <a:ext cx="8208912" cy="3887787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rgbClr val="0070C0"/>
                </a:solidFill>
              </a:rPr>
              <a:t>What?</a:t>
            </a:r>
            <a:r>
              <a:rPr lang="en-US" dirty="0" smtClean="0"/>
              <a:t>   Word retrieval by 24/7 machine learning</a:t>
            </a:r>
          </a:p>
          <a:p>
            <a:pPr lvl="2"/>
            <a:r>
              <a:rPr lang="en-US" sz="1800" dirty="0" smtClean="0"/>
              <a:t>Ambition: A European Google for handwriting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When?</a:t>
            </a:r>
            <a:r>
              <a:rPr lang="en-US" dirty="0" smtClean="0"/>
              <a:t>   Medieval manuscript dating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Where?  </a:t>
            </a:r>
            <a:r>
              <a:rPr lang="en-US" dirty="0" smtClean="0"/>
              <a:t>Geographical localization</a:t>
            </a:r>
          </a:p>
          <a:p>
            <a:pPr lvl="2"/>
            <a:r>
              <a:rPr lang="en-US" sz="1800" dirty="0" smtClean="0"/>
              <a:t>Goal: uploading of charters from 1300-1550 on a server</a:t>
            </a:r>
            <a:br>
              <a:rPr lang="en-US" sz="1800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Who?</a:t>
            </a:r>
            <a:r>
              <a:rPr lang="en-US" b="1" dirty="0" smtClean="0">
                <a:solidFill>
                  <a:schemeClr val="accent6"/>
                </a:solidFill>
              </a:rPr>
              <a:t>    </a:t>
            </a:r>
            <a:r>
              <a:rPr lang="en-US" dirty="0" smtClean="0"/>
              <a:t>Writer identification</a:t>
            </a:r>
          </a:p>
          <a:p>
            <a:pPr lvl="2"/>
            <a:r>
              <a:rPr lang="en-US" sz="1800" dirty="0" smtClean="0"/>
              <a:t>On Monk server  over internet</a:t>
            </a:r>
          </a:p>
          <a:p>
            <a:pPr lvl="2"/>
            <a:r>
              <a:rPr lang="en-US" sz="1800" dirty="0" smtClean="0"/>
              <a:t>Using GIWIS Windows tool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://application01.target.rug.nl/monk/QIrug-Qumran_extr09/Models/S/Shin.jpg?6da89ef62b9dc6c230245ea95b9670e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0648"/>
            <a:ext cx="1584176" cy="792088"/>
          </a:xfrm>
          <a:prstGeom prst="rect">
            <a:avLst/>
          </a:prstGeom>
          <a:noFill/>
        </p:spPr>
      </p:pic>
      <p:pic>
        <p:nvPicPr>
          <p:cNvPr id="55306" name="Picture 10" descr="http://application01.target.rug.nl/monk/QIrug-Qumran_extr09/Models/A/Alef.jpg?4d78cee20b81b29e39ce7db34ba1b9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32656"/>
            <a:ext cx="1584176" cy="792088"/>
          </a:xfrm>
          <a:prstGeom prst="rect">
            <a:avLst/>
          </a:prstGeom>
          <a:noFill/>
        </p:spPr>
      </p:pic>
      <p:pic>
        <p:nvPicPr>
          <p:cNvPr id="55308" name="Picture 12" descr="http://application01.target.rug.nl/monk/MoscowA-F155-1N7-1/Models/@/@omega.jpg?7b39b415451b836610e20b9f411e362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5436" y="1772816"/>
            <a:ext cx="1528564" cy="764282"/>
          </a:xfrm>
          <a:prstGeom prst="rect">
            <a:avLst/>
          </a:prstGeom>
          <a:noFill/>
        </p:spPr>
      </p:pic>
      <p:pic>
        <p:nvPicPr>
          <p:cNvPr id="55310" name="Picture 14" descr="http://application01.target.rug.nl/monk/QIrug-Qumran_extr09/Models/P/Paleo_Yhw.jpg?2a68e79a0e11128e2e080be33b720d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260648"/>
            <a:ext cx="1728000" cy="864000"/>
          </a:xfrm>
          <a:prstGeom prst="rect">
            <a:avLst/>
          </a:prstGeom>
          <a:noFill/>
        </p:spPr>
      </p:pic>
      <p:pic>
        <p:nvPicPr>
          <p:cNvPr id="55312" name="Picture 16" descr="http://application01.target.rug.nl/cgi-bin/pnm2jpg?file=navis-NL-HaNA_2.02.04_3960_1217-line-027-y1=4150-y2=4317-zone-HUMAN-x=2019-y=0-w=422-h=168-ybas=87-nink=5726-besthyp&amp;token=JDEkOTEuZzdkNmQkbWtpeExPVmpDam9ESnlGTkhsckVXLg&amp;ts=1371165545?cache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1988840"/>
            <a:ext cx="3240360" cy="1290001"/>
          </a:xfrm>
          <a:prstGeom prst="rect">
            <a:avLst/>
          </a:prstGeom>
          <a:noFill/>
        </p:spPr>
      </p:pic>
      <p:pic>
        <p:nvPicPr>
          <p:cNvPr id="55314" name="Picture 18" descr="http://application01.target.rug.nl/cgi-bin/pnm2jpg?file=navis-NL-HaNA_2.02.04_3960_0112-line-006-y1=952-y2=1133-zone-HUMAN-x=2220-y=0-w=422-h=182-besthyp&amp;token=JDEkcTMwNksxckgkTzJQV2xHZVN3dEFlMmJUbTlFRG9vLw&amp;ts=1371165608?cache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-1" y="2780927"/>
            <a:ext cx="3240432" cy="1397533"/>
          </a:xfrm>
          <a:prstGeom prst="rect">
            <a:avLst/>
          </a:prstGeom>
          <a:noFill/>
        </p:spPr>
      </p:pic>
      <p:pic>
        <p:nvPicPr>
          <p:cNvPr id="55316" name="Picture 20" descr="http://application01.target.rug.nl/monk/GeldArch-rekeningen-1425/Models/G/Gelre.jpg?6da72f184ea7145f600e1757666c1bf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63888" y="2420888"/>
            <a:ext cx="1944216" cy="972108"/>
          </a:xfrm>
          <a:prstGeom prst="rect">
            <a:avLst/>
          </a:prstGeom>
          <a:noFill/>
        </p:spPr>
      </p:pic>
      <p:pic>
        <p:nvPicPr>
          <p:cNvPr id="55318" name="Picture 22" descr="http://application01.target.rug.nl/cgi-bin/pnm2jpg?file=navis-MoscowA-F155-1N7-1_0209-line-004-y1=246-y2=445-zone-RECOG-x=0426-y=0050-w=0077-h=0037-ybas=0049-nink=1184-segm=COCOS8cocos&amp;token=JDEkTDhDVmdlbm4kZ2hJQ1VMdUI2d3phOWpkZ21Tc2hzMA&amp;ts=1371165842?cache"/>
          <p:cNvPicPr>
            <a:picLocks noChangeAspect="1" noChangeArrowheads="1"/>
          </p:cNvPicPr>
          <p:nvPr/>
        </p:nvPicPr>
        <p:blipFill>
          <a:blip r:embed="rId9" cstate="print">
            <a:lum bright="40000" contrast="-38000"/>
          </a:blip>
          <a:srcRect/>
          <a:stretch>
            <a:fillRect/>
          </a:stretch>
        </p:blipFill>
        <p:spPr bwMode="auto">
          <a:xfrm>
            <a:off x="4716016" y="3573016"/>
            <a:ext cx="1948103" cy="936104"/>
          </a:xfrm>
          <a:prstGeom prst="rect">
            <a:avLst/>
          </a:prstGeom>
          <a:noFill/>
        </p:spPr>
      </p:pic>
      <p:pic>
        <p:nvPicPr>
          <p:cNvPr id="55320" name="Picture 24" descr="http://application01.target.rug.nl/cgi-bin/pnm2jpg?file=navis-PV-Astro-1932_0001-line-030-y1=2948-y2=3161-zone-RECOGe-x=0941-y=0023-w=0150-h=0168-ybas=0104-nink=2161-segm=COCOS6cocos&amp;token=JDEkRUhrMmdPWmgkVXdqaU9CYU1sb2RxUkVTQzZtUW5nLw&amp;ts=137116592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36296" y="3356992"/>
            <a:ext cx="1068710" cy="1196955"/>
          </a:xfrm>
          <a:prstGeom prst="rect">
            <a:avLst/>
          </a:prstGeom>
          <a:noFill/>
        </p:spPr>
      </p:pic>
      <p:pic>
        <p:nvPicPr>
          <p:cNvPr id="55322" name="Picture 26" descr="http://application01.target.rug.nl/cgi-bin/pnm2jpg?file=cliwoc-Adm_177_1177_0199-line-022-y1=1718-y2=1830-zone-HUMAN-x=0960-y=0020-w=0417-h=0074-ybas=0060-nink=5630-segm=COCOS8cocos&amp;token=JDEkSW4xZWFXcEQkY3hDcFJacklpTUdnYVBxZzJGNDFjLg&amp;ts=1371165972?cache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60032" y="5445224"/>
            <a:ext cx="3651968" cy="648072"/>
          </a:xfrm>
          <a:prstGeom prst="rect">
            <a:avLst/>
          </a:prstGeom>
          <a:noFill/>
        </p:spPr>
      </p:pic>
      <p:pic>
        <p:nvPicPr>
          <p:cNvPr id="55324" name="Picture 28" descr="http://application01.target.rug.nl/cgi-bin/pnm2jpg?file=cliwoc-Adm_177_1177_0003-line-018-y1=1332-y2=1435-zone-RECOG-x=1577-y=0009-w=0145-h=0080-ybas=0058-nink=2928-segm=COCOS8cocos&amp;token=JDEkN3pIemUwY1ckWnhpQzBtMkdXMVZmbXRWc3BBTjAvMA&amp;ts=1371166036?cache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788024" y="4797152"/>
            <a:ext cx="1381125" cy="762000"/>
          </a:xfrm>
          <a:prstGeom prst="rect">
            <a:avLst/>
          </a:prstGeom>
          <a:noFill/>
        </p:spPr>
      </p:pic>
      <p:pic>
        <p:nvPicPr>
          <p:cNvPr id="55326" name="Picture 30" descr="http://application01.target.rug.nl/cgi-bin/pnm2jpg?file=navis-NL-HaNA_2.02.04_3960_0268-line-028-y1=3843-y2=4027-zone-HUMAN-x=1933-y=0-w=607-h=185-besthyp&amp;token=JDEkanJFTHBHRG4kM0pWOFgwMnpzZzRYbHk1dVQuVk5wLg&amp;ts=1371166135?cache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3861048"/>
            <a:ext cx="3672408" cy="1119268"/>
          </a:xfrm>
          <a:prstGeom prst="rect">
            <a:avLst/>
          </a:prstGeom>
          <a:noFill/>
        </p:spPr>
      </p:pic>
      <p:pic>
        <p:nvPicPr>
          <p:cNvPr id="55328" name="Picture 32" descr="http://application01.target.rug.nl/cgi-bin/pnm2jpg?file=navis-SAL7316_0475-line-021-y1=1937-y2=2119-zone-RECOG-x=0567-y=0060-w=0096-h=0078-ybas=0089-nink=1963-segm=COCOS6cocos&amp;token=JDEkT1FlMG91ZEMkUnZFQU5sejhKTGFtUHF2STA3b0dCMQ&amp;ts=1371166268?cache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5796136" y="1772816"/>
            <a:ext cx="1091650" cy="886967"/>
          </a:xfrm>
          <a:prstGeom prst="rect">
            <a:avLst/>
          </a:prstGeom>
          <a:noFill/>
        </p:spPr>
      </p:pic>
      <p:pic>
        <p:nvPicPr>
          <p:cNvPr id="15" name="Picture 2" descr="Geef een steekwoord om te zoeken in machinale of menselijke woordannotaties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96336" y="0"/>
            <a:ext cx="1043608" cy="1043609"/>
          </a:xfrm>
          <a:prstGeom prst="rect">
            <a:avLst/>
          </a:prstGeom>
          <a:noFill/>
        </p:spPr>
      </p:pic>
      <p:sp>
        <p:nvSpPr>
          <p:cNvPr id="16" name="Tekstvak 15"/>
          <p:cNvSpPr txBox="1"/>
          <p:nvPr/>
        </p:nvSpPr>
        <p:spPr>
          <a:xfrm>
            <a:off x="7596336" y="980728"/>
            <a:ext cx="1008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Gabriola" pitchFamily="82" charset="0"/>
              </a:rPr>
              <a:t>Monk</a:t>
            </a:r>
            <a:endParaRPr lang="nl-NL" b="1" dirty="0">
              <a:solidFill>
                <a:srgbClr val="0070C0"/>
              </a:solidFill>
              <a:latin typeface="Gabriola" pitchFamily="82" charset="0"/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323528" y="5301208"/>
            <a:ext cx="230425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4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What?</a:t>
            </a:r>
            <a:endParaRPr lang="nl-NL" sz="4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22" name="Picture 2" descr="http://application02.target.rug.nl/monk/Mark/colroi-navis-Ming-Qing_19686_0034-line-003-y1=283-y2=387-zone-HUMAN-x=0362-y=0027-w=0071-h=0071-ybas=0042-nink=769-segm=PERM1fwd-2abefcf8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55776" y="5229200"/>
            <a:ext cx="1368152" cy="1368154"/>
          </a:xfrm>
          <a:prstGeom prst="rect">
            <a:avLst/>
          </a:prstGeom>
          <a:noFill/>
        </p:spPr>
      </p:pic>
      <p:pic>
        <p:nvPicPr>
          <p:cNvPr id="185346" name="Picture 2" descr="http://application01.target.rug.nl/monk/Ming-Qing_19686/Models/@/@engl_home_pinyin_jia.jpg?36fd8878761505b37fdcf5bf27287003?5a67101b1a824ae223a1f62c76b84a1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rot="5400000">
            <a:off x="3642864" y="4028428"/>
            <a:ext cx="1066184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Rechte verbindingslijn 62"/>
          <p:cNvCxnSpPr/>
          <p:nvPr/>
        </p:nvCxnSpPr>
        <p:spPr bwMode="auto">
          <a:xfrm>
            <a:off x="4687747" y="2199190"/>
            <a:ext cx="28269" cy="101378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kstvak 5"/>
          <p:cNvSpPr txBox="1"/>
          <p:nvPr/>
        </p:nvSpPr>
        <p:spPr>
          <a:xfrm>
            <a:off x="1561964" y="2348880"/>
            <a:ext cx="58381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1400</a:t>
            </a:r>
            <a:endParaRPr lang="nl-NL" sz="1400" dirty="0"/>
          </a:p>
        </p:txBody>
      </p:sp>
      <p:cxnSp>
        <p:nvCxnSpPr>
          <p:cNvPr id="4" name="Rechte verbindingslijn 3"/>
          <p:cNvCxnSpPr/>
          <p:nvPr/>
        </p:nvCxnSpPr>
        <p:spPr bwMode="auto">
          <a:xfrm>
            <a:off x="611560" y="2204864"/>
            <a:ext cx="7632848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kstvak 4"/>
          <p:cNvSpPr txBox="1"/>
          <p:nvPr/>
        </p:nvSpPr>
        <p:spPr>
          <a:xfrm>
            <a:off x="4225585" y="278092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</a:t>
            </a:r>
            <a:r>
              <a:rPr lang="en-US" dirty="0" smtClean="0">
                <a:sym typeface="Wingdings" pitchFamily="2" charset="2"/>
              </a:rPr>
              <a:t></a:t>
            </a:r>
            <a:endParaRPr lang="nl-NL" dirty="0"/>
          </a:p>
        </p:txBody>
      </p:sp>
      <p:cxnSp>
        <p:nvCxnSpPr>
          <p:cNvPr id="8" name="Rechte verbindingslijn 7"/>
          <p:cNvCxnSpPr>
            <a:stCxn id="6" idx="0"/>
          </p:cNvCxnSpPr>
          <p:nvPr/>
        </p:nvCxnSpPr>
        <p:spPr bwMode="auto">
          <a:xfrm flipH="1" flipV="1">
            <a:off x="1852021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kstvak 10"/>
          <p:cNvSpPr txBox="1"/>
          <p:nvPr/>
        </p:nvSpPr>
        <p:spPr>
          <a:xfrm>
            <a:off x="3082147" y="2348880"/>
            <a:ext cx="56778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1450</a:t>
            </a:r>
            <a:endParaRPr lang="nl-NL" sz="1400" dirty="0"/>
          </a:p>
        </p:txBody>
      </p:sp>
      <p:cxnSp>
        <p:nvCxnSpPr>
          <p:cNvPr id="12" name="Rechte verbindingslijn 11"/>
          <p:cNvCxnSpPr>
            <a:stCxn id="11" idx="0"/>
          </p:cNvCxnSpPr>
          <p:nvPr/>
        </p:nvCxnSpPr>
        <p:spPr bwMode="auto">
          <a:xfrm flipH="1" flipV="1">
            <a:off x="3364191" y="2204864"/>
            <a:ext cx="1848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kstvak 12"/>
          <p:cNvSpPr txBox="1"/>
          <p:nvPr/>
        </p:nvSpPr>
        <p:spPr>
          <a:xfrm>
            <a:off x="4515093" y="2348880"/>
            <a:ext cx="57740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1500</a:t>
            </a:r>
            <a:endParaRPr lang="nl-NL" sz="1400" dirty="0"/>
          </a:p>
        </p:txBody>
      </p:sp>
      <p:cxnSp>
        <p:nvCxnSpPr>
          <p:cNvPr id="14" name="Rechte verbindingslijn 13"/>
          <p:cNvCxnSpPr>
            <a:stCxn id="13" idx="0"/>
          </p:cNvCxnSpPr>
          <p:nvPr/>
        </p:nvCxnSpPr>
        <p:spPr bwMode="auto">
          <a:xfrm flipH="1" flipV="1">
            <a:off x="4801944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kstvak 14"/>
          <p:cNvSpPr txBox="1"/>
          <p:nvPr/>
        </p:nvSpPr>
        <p:spPr>
          <a:xfrm>
            <a:off x="5893666" y="2348880"/>
            <a:ext cx="56137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1550</a:t>
            </a:r>
            <a:endParaRPr lang="nl-NL" sz="1400" dirty="0"/>
          </a:p>
        </p:txBody>
      </p:sp>
      <p:cxnSp>
        <p:nvCxnSpPr>
          <p:cNvPr id="16" name="Rechte verbindingslijn 15"/>
          <p:cNvCxnSpPr>
            <a:stCxn id="15" idx="0"/>
          </p:cNvCxnSpPr>
          <p:nvPr/>
        </p:nvCxnSpPr>
        <p:spPr bwMode="auto">
          <a:xfrm flipH="1" flipV="1">
            <a:off x="6172502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kstvak 17"/>
          <p:cNvSpPr txBox="1"/>
          <p:nvPr/>
        </p:nvSpPr>
        <p:spPr>
          <a:xfrm>
            <a:off x="7242581" y="2348880"/>
            <a:ext cx="58381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1600</a:t>
            </a:r>
            <a:endParaRPr lang="nl-NL" sz="1400" dirty="0"/>
          </a:p>
        </p:txBody>
      </p:sp>
      <p:cxnSp>
        <p:nvCxnSpPr>
          <p:cNvPr id="20" name="Rechte verbindingslijn 19"/>
          <p:cNvCxnSpPr/>
          <p:nvPr/>
        </p:nvCxnSpPr>
        <p:spPr bwMode="auto">
          <a:xfrm flipH="1" flipV="1">
            <a:off x="7524328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ep 25"/>
          <p:cNvGrpSpPr/>
          <p:nvPr/>
        </p:nvGrpSpPr>
        <p:grpSpPr>
          <a:xfrm>
            <a:off x="1691680" y="3140968"/>
            <a:ext cx="969640" cy="1113656"/>
            <a:chOff x="1691680" y="3140968"/>
            <a:chExt cx="969640" cy="1113656"/>
          </a:xfrm>
        </p:grpSpPr>
        <p:sp>
          <p:nvSpPr>
            <p:cNvPr id="21" name="Rechthoek 20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2" name="Rechthoek 21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3" name="Rechthoek 22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4" name="Rechthoek 23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5" name="Rechthoek 24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3" name="Groep 26"/>
          <p:cNvGrpSpPr/>
          <p:nvPr/>
        </p:nvGrpSpPr>
        <p:grpSpPr>
          <a:xfrm>
            <a:off x="1619672" y="4509120"/>
            <a:ext cx="969640" cy="1113656"/>
            <a:chOff x="1691680" y="3140968"/>
            <a:chExt cx="969640" cy="1113656"/>
          </a:xfrm>
        </p:grpSpPr>
        <p:sp>
          <p:nvSpPr>
            <p:cNvPr id="28" name="Rechthoek 27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9" name="Rechthoek 28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0" name="Rechthoek 29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1" name="Rechthoek 30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2" name="Rechthoek 31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cxnSp>
        <p:nvCxnSpPr>
          <p:cNvPr id="34" name="Rechte verbindingslijn met pijl 33"/>
          <p:cNvCxnSpPr/>
          <p:nvPr/>
        </p:nvCxnSpPr>
        <p:spPr bwMode="auto">
          <a:xfrm>
            <a:off x="1475656" y="3140968"/>
            <a:ext cx="0" cy="2448272"/>
          </a:xfrm>
          <a:prstGeom prst="straightConnector1">
            <a:avLst/>
          </a:prstGeom>
          <a:solidFill>
            <a:schemeClr val="bg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kstvak 34"/>
          <p:cNvSpPr txBox="1"/>
          <p:nvPr/>
        </p:nvSpPr>
        <p:spPr>
          <a:xfrm>
            <a:off x="-180528" y="3717032"/>
            <a:ext cx="158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Sub styles, </a:t>
            </a:r>
            <a:br>
              <a:rPr lang="en-US" sz="1400" dirty="0" smtClean="0"/>
            </a:br>
            <a:r>
              <a:rPr lang="en-US" sz="1400" dirty="0" smtClean="0"/>
              <a:t>geographical regions</a:t>
            </a:r>
            <a:endParaRPr lang="nl-NL" sz="1400" dirty="0"/>
          </a:p>
        </p:txBody>
      </p:sp>
      <p:grpSp>
        <p:nvGrpSpPr>
          <p:cNvPr id="7" name="Groep 49"/>
          <p:cNvGrpSpPr/>
          <p:nvPr/>
        </p:nvGrpSpPr>
        <p:grpSpPr>
          <a:xfrm>
            <a:off x="7164288" y="3212976"/>
            <a:ext cx="969640" cy="1113656"/>
            <a:chOff x="7164288" y="3212976"/>
            <a:chExt cx="969640" cy="1113656"/>
          </a:xfrm>
        </p:grpSpPr>
        <p:sp>
          <p:nvSpPr>
            <p:cNvPr id="37" name="Rechthoek 36"/>
            <p:cNvSpPr/>
            <p:nvPr/>
          </p:nvSpPr>
          <p:spPr bwMode="auto">
            <a:xfrm>
              <a:off x="7164288" y="32129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8" name="Rechthoek 37"/>
            <p:cNvSpPr/>
            <p:nvPr/>
          </p:nvSpPr>
          <p:spPr bwMode="auto">
            <a:xfrm>
              <a:off x="7316688" y="33653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9" name="Rechthoek 38"/>
            <p:cNvSpPr/>
            <p:nvPr/>
          </p:nvSpPr>
          <p:spPr bwMode="auto">
            <a:xfrm>
              <a:off x="7469088" y="35177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0" name="Rechthoek 39"/>
            <p:cNvSpPr/>
            <p:nvPr/>
          </p:nvSpPr>
          <p:spPr bwMode="auto">
            <a:xfrm>
              <a:off x="7621488" y="36701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1" name="Rechthoek 40"/>
            <p:cNvSpPr/>
            <p:nvPr/>
          </p:nvSpPr>
          <p:spPr bwMode="auto">
            <a:xfrm>
              <a:off x="7773888" y="38225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9" name="Groep 41"/>
          <p:cNvGrpSpPr/>
          <p:nvPr/>
        </p:nvGrpSpPr>
        <p:grpSpPr>
          <a:xfrm>
            <a:off x="7092280" y="4581128"/>
            <a:ext cx="969640" cy="1113656"/>
            <a:chOff x="1691680" y="3140968"/>
            <a:chExt cx="969640" cy="1113656"/>
          </a:xfrm>
        </p:grpSpPr>
        <p:sp>
          <p:nvSpPr>
            <p:cNvPr id="43" name="Rechthoek 42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4" name="Rechthoek 43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5" name="Rechthoek 44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6" name="Rechthoek 45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7" name="Rechthoek 46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sp>
        <p:nvSpPr>
          <p:cNvPr id="48" name="Tekstvak 47"/>
          <p:cNvSpPr txBox="1"/>
          <p:nvPr/>
        </p:nvSpPr>
        <p:spPr>
          <a:xfrm>
            <a:off x="3563888" y="3501008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documents</a:t>
            </a:r>
            <a:endParaRPr lang="nl-NL" dirty="0"/>
          </a:p>
        </p:txBody>
      </p:sp>
      <p:sp>
        <p:nvSpPr>
          <p:cNvPr id="49" name="Rechthoek 48"/>
          <p:cNvSpPr/>
          <p:nvPr/>
        </p:nvSpPr>
        <p:spPr bwMode="auto">
          <a:xfrm>
            <a:off x="4499992" y="5589240"/>
            <a:ext cx="504056" cy="646331"/>
          </a:xfrm>
          <a:prstGeom prst="rect">
            <a:avLst/>
          </a:prstGeom>
          <a:solidFill>
            <a:schemeClr val="bg1"/>
          </a:solidFill>
          <a:ln w="6350" cap="flat" cmpd="thickThin" algn="ctr">
            <a:solidFill>
              <a:schemeClr val="tx2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50800" dir="3360000" algn="ctr" rotWithShape="0">
              <a:schemeClr val="tx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rPr>
              <a:t>?</a:t>
            </a:r>
            <a:endParaRPr kumimoji="0" lang="nl-NL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cxnSp>
        <p:nvCxnSpPr>
          <p:cNvPr id="52" name="Rechte verbindingslijn met pijl 51"/>
          <p:cNvCxnSpPr/>
          <p:nvPr/>
        </p:nvCxnSpPr>
        <p:spPr bwMode="auto">
          <a:xfrm flipH="1">
            <a:off x="2843808" y="3645024"/>
            <a:ext cx="648072" cy="216024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Rechte verbindingslijn met pijl 52"/>
          <p:cNvCxnSpPr/>
          <p:nvPr/>
        </p:nvCxnSpPr>
        <p:spPr bwMode="auto">
          <a:xfrm flipH="1">
            <a:off x="2771800" y="3933056"/>
            <a:ext cx="1008112" cy="1080120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Rechte verbindingslijn met pijl 54"/>
          <p:cNvCxnSpPr/>
          <p:nvPr/>
        </p:nvCxnSpPr>
        <p:spPr bwMode="auto">
          <a:xfrm>
            <a:off x="6300192" y="3645024"/>
            <a:ext cx="864096" cy="28803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Rechte verbindingslijn met pijl 57"/>
          <p:cNvCxnSpPr/>
          <p:nvPr/>
        </p:nvCxnSpPr>
        <p:spPr bwMode="auto">
          <a:xfrm>
            <a:off x="6228184" y="3861048"/>
            <a:ext cx="648072" cy="64807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kstvak 60"/>
          <p:cNvSpPr txBox="1"/>
          <p:nvPr/>
        </p:nvSpPr>
        <p:spPr>
          <a:xfrm>
            <a:off x="3995936" y="486916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year</a:t>
            </a:r>
            <a:endParaRPr lang="nl-NL" dirty="0"/>
          </a:p>
        </p:txBody>
      </p:sp>
      <p:cxnSp>
        <p:nvCxnSpPr>
          <p:cNvPr id="54" name="Rechte verbindingslijn 53"/>
          <p:cNvCxnSpPr/>
          <p:nvPr/>
        </p:nvCxnSpPr>
        <p:spPr bwMode="auto">
          <a:xfrm>
            <a:off x="2195736" y="2204864"/>
            <a:ext cx="0" cy="86409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Rechte verbindingslijn 59"/>
          <p:cNvCxnSpPr/>
          <p:nvPr/>
        </p:nvCxnSpPr>
        <p:spPr bwMode="auto">
          <a:xfrm>
            <a:off x="4067944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Rechte verbindingslijn 63"/>
          <p:cNvCxnSpPr/>
          <p:nvPr/>
        </p:nvCxnSpPr>
        <p:spPr bwMode="auto">
          <a:xfrm>
            <a:off x="5796136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Rechte verbindingslijn 64"/>
          <p:cNvCxnSpPr/>
          <p:nvPr/>
        </p:nvCxnSpPr>
        <p:spPr bwMode="auto">
          <a:xfrm>
            <a:off x="7956376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kstvak 58"/>
          <p:cNvSpPr txBox="1"/>
          <p:nvPr/>
        </p:nvSpPr>
        <p:spPr>
          <a:xfrm>
            <a:off x="1043608" y="548680"/>
            <a:ext cx="625203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When?</a:t>
            </a:r>
            <a:r>
              <a:rPr lang="en-US" sz="2400" b="1" dirty="0" smtClean="0"/>
              <a:t>       </a:t>
            </a:r>
            <a:r>
              <a:rPr lang="en-US" dirty="0" smtClean="0"/>
              <a:t>Medieval Paleographical Scale (MPS)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prof</a:t>
            </a:r>
            <a:r>
              <a:rPr lang="en-US" dirty="0" smtClean="0"/>
              <a:t>. Jan Burgers (paleographer, Huygens Inst.)</a:t>
            </a:r>
          </a:p>
          <a:p>
            <a:pPr algn="l"/>
            <a:r>
              <a:rPr lang="en-US" dirty="0" smtClean="0"/>
              <a:t>PhD student </a:t>
            </a:r>
            <a:r>
              <a:rPr lang="en-US" dirty="0" err="1" smtClean="0"/>
              <a:t>Sheng</a:t>
            </a:r>
            <a:r>
              <a:rPr lang="en-US" dirty="0" smtClean="0"/>
              <a:t> He</a:t>
            </a:r>
            <a:endParaRPr lang="nl-NL" dirty="0"/>
          </a:p>
        </p:txBody>
      </p:sp>
      <p:cxnSp>
        <p:nvCxnSpPr>
          <p:cNvPr id="66" name="Rechte verbindingslijn 65"/>
          <p:cNvCxnSpPr/>
          <p:nvPr/>
        </p:nvCxnSpPr>
        <p:spPr bwMode="auto">
          <a:xfrm>
            <a:off x="2771800" y="2204864"/>
            <a:ext cx="0" cy="12961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Rechte verbindingslijn 62"/>
          <p:cNvCxnSpPr/>
          <p:nvPr/>
        </p:nvCxnSpPr>
        <p:spPr bwMode="auto">
          <a:xfrm>
            <a:off x="4716016" y="2204864"/>
            <a:ext cx="0" cy="1008112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Rechte verbindingslijn 3"/>
          <p:cNvCxnSpPr/>
          <p:nvPr/>
        </p:nvCxnSpPr>
        <p:spPr bwMode="auto">
          <a:xfrm>
            <a:off x="611560" y="2204864"/>
            <a:ext cx="7848872" cy="0"/>
          </a:xfrm>
          <a:prstGeom prst="line">
            <a:avLst/>
          </a:prstGeom>
          <a:solidFill>
            <a:schemeClr val="bg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Rechte verbindingslijn 7"/>
          <p:cNvCxnSpPr>
            <a:stCxn id="6" idx="0"/>
          </p:cNvCxnSpPr>
          <p:nvPr/>
        </p:nvCxnSpPr>
        <p:spPr bwMode="auto">
          <a:xfrm flipH="1" flipV="1">
            <a:off x="1852022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kstvak 10"/>
          <p:cNvSpPr txBox="1"/>
          <p:nvPr/>
        </p:nvSpPr>
        <p:spPr>
          <a:xfrm>
            <a:off x="2946694" y="2348880"/>
            <a:ext cx="83869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350BCE</a:t>
            </a:r>
            <a:endParaRPr lang="nl-NL" sz="1400" dirty="0"/>
          </a:p>
        </p:txBody>
      </p:sp>
      <p:cxnSp>
        <p:nvCxnSpPr>
          <p:cNvPr id="12" name="Rechte verbindingslijn 11"/>
          <p:cNvCxnSpPr>
            <a:stCxn id="11" idx="0"/>
          </p:cNvCxnSpPr>
          <p:nvPr/>
        </p:nvCxnSpPr>
        <p:spPr bwMode="auto">
          <a:xfrm flipH="1" flipV="1">
            <a:off x="3364191" y="2204864"/>
            <a:ext cx="1849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kstvak 12"/>
          <p:cNvSpPr txBox="1"/>
          <p:nvPr/>
        </p:nvSpPr>
        <p:spPr>
          <a:xfrm>
            <a:off x="4376434" y="2348880"/>
            <a:ext cx="85472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300BCE</a:t>
            </a:r>
            <a:endParaRPr lang="nl-NL" sz="1400" dirty="0"/>
          </a:p>
        </p:txBody>
      </p:sp>
      <p:cxnSp>
        <p:nvCxnSpPr>
          <p:cNvPr id="14" name="Rechte verbindingslijn 13"/>
          <p:cNvCxnSpPr>
            <a:stCxn id="13" idx="0"/>
          </p:cNvCxnSpPr>
          <p:nvPr/>
        </p:nvCxnSpPr>
        <p:spPr bwMode="auto">
          <a:xfrm flipH="1" flipV="1">
            <a:off x="4801944" y="2204864"/>
            <a:ext cx="1851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Rechte verbindingslijn 15"/>
          <p:cNvCxnSpPr>
            <a:stCxn id="15" idx="0"/>
          </p:cNvCxnSpPr>
          <p:nvPr/>
        </p:nvCxnSpPr>
        <p:spPr bwMode="auto">
          <a:xfrm flipH="1" flipV="1">
            <a:off x="6172503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kstvak 17"/>
          <p:cNvSpPr txBox="1"/>
          <p:nvPr/>
        </p:nvSpPr>
        <p:spPr>
          <a:xfrm>
            <a:off x="7106326" y="2348880"/>
            <a:ext cx="85632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200BCE</a:t>
            </a:r>
            <a:endParaRPr lang="nl-NL" sz="1400" dirty="0"/>
          </a:p>
        </p:txBody>
      </p:sp>
      <p:cxnSp>
        <p:nvCxnSpPr>
          <p:cNvPr id="20" name="Rechte verbindingslijn 19"/>
          <p:cNvCxnSpPr/>
          <p:nvPr/>
        </p:nvCxnSpPr>
        <p:spPr bwMode="auto">
          <a:xfrm flipH="1" flipV="1">
            <a:off x="7524328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ep 25"/>
          <p:cNvGrpSpPr/>
          <p:nvPr/>
        </p:nvGrpSpPr>
        <p:grpSpPr>
          <a:xfrm>
            <a:off x="1691680" y="3140968"/>
            <a:ext cx="969640" cy="1113656"/>
            <a:chOff x="1691680" y="3140968"/>
            <a:chExt cx="969640" cy="1113656"/>
          </a:xfrm>
        </p:grpSpPr>
        <p:sp>
          <p:nvSpPr>
            <p:cNvPr id="21" name="Rechthoek 20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2" name="Rechthoek 21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3" name="Rechthoek 22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4" name="Rechthoek 23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5" name="Rechthoek 24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3" name="Groep 26"/>
          <p:cNvGrpSpPr/>
          <p:nvPr/>
        </p:nvGrpSpPr>
        <p:grpSpPr>
          <a:xfrm>
            <a:off x="1619672" y="4509120"/>
            <a:ext cx="969640" cy="1113656"/>
            <a:chOff x="1691680" y="3140968"/>
            <a:chExt cx="969640" cy="1113656"/>
          </a:xfrm>
        </p:grpSpPr>
        <p:sp>
          <p:nvSpPr>
            <p:cNvPr id="28" name="Rechthoek 27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9" name="Rechthoek 28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0" name="Rechthoek 29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1" name="Rechthoek 30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2" name="Rechthoek 31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5" name="Groep 49"/>
          <p:cNvGrpSpPr/>
          <p:nvPr/>
        </p:nvGrpSpPr>
        <p:grpSpPr>
          <a:xfrm>
            <a:off x="7164288" y="3212976"/>
            <a:ext cx="969640" cy="1113656"/>
            <a:chOff x="7164288" y="3212976"/>
            <a:chExt cx="969640" cy="1113656"/>
          </a:xfrm>
        </p:grpSpPr>
        <p:sp>
          <p:nvSpPr>
            <p:cNvPr id="37" name="Rechthoek 36"/>
            <p:cNvSpPr/>
            <p:nvPr/>
          </p:nvSpPr>
          <p:spPr bwMode="auto">
            <a:xfrm>
              <a:off x="7164288" y="32129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8" name="Rechthoek 37"/>
            <p:cNvSpPr/>
            <p:nvPr/>
          </p:nvSpPr>
          <p:spPr bwMode="auto">
            <a:xfrm>
              <a:off x="7316688" y="33653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9" name="Rechthoek 38"/>
            <p:cNvSpPr/>
            <p:nvPr/>
          </p:nvSpPr>
          <p:spPr bwMode="auto">
            <a:xfrm>
              <a:off x="7469088" y="35177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0" name="Rechthoek 39"/>
            <p:cNvSpPr/>
            <p:nvPr/>
          </p:nvSpPr>
          <p:spPr bwMode="auto">
            <a:xfrm>
              <a:off x="7621488" y="36701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1" name="Rechthoek 40"/>
            <p:cNvSpPr/>
            <p:nvPr/>
          </p:nvSpPr>
          <p:spPr bwMode="auto">
            <a:xfrm>
              <a:off x="7773888" y="38225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7" name="Groep 41"/>
          <p:cNvGrpSpPr/>
          <p:nvPr/>
        </p:nvGrpSpPr>
        <p:grpSpPr>
          <a:xfrm>
            <a:off x="7092280" y="4581128"/>
            <a:ext cx="969640" cy="1113656"/>
            <a:chOff x="1691680" y="3140968"/>
            <a:chExt cx="969640" cy="1113656"/>
          </a:xfrm>
        </p:grpSpPr>
        <p:sp>
          <p:nvSpPr>
            <p:cNvPr id="43" name="Rechthoek 42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4" name="Rechthoek 43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5" name="Rechthoek 44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6" name="Rechthoek 45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7" name="Rechthoek 46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sp>
        <p:nvSpPr>
          <p:cNvPr id="48" name="Tekstvak 47"/>
          <p:cNvSpPr txBox="1"/>
          <p:nvPr/>
        </p:nvSpPr>
        <p:spPr>
          <a:xfrm>
            <a:off x="3563888" y="3501008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documents</a:t>
            </a:r>
            <a:endParaRPr lang="nl-NL" dirty="0"/>
          </a:p>
        </p:txBody>
      </p:sp>
      <p:sp>
        <p:nvSpPr>
          <p:cNvPr id="49" name="Rechthoek 48"/>
          <p:cNvSpPr/>
          <p:nvPr/>
        </p:nvSpPr>
        <p:spPr bwMode="auto">
          <a:xfrm>
            <a:off x="4499992" y="5589240"/>
            <a:ext cx="504056" cy="646331"/>
          </a:xfrm>
          <a:prstGeom prst="rect">
            <a:avLst/>
          </a:prstGeom>
          <a:solidFill>
            <a:schemeClr val="bg1"/>
          </a:solidFill>
          <a:ln w="6350" cap="flat" cmpd="thickThin" algn="ctr">
            <a:solidFill>
              <a:schemeClr val="tx2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50800" dir="3360000" algn="ctr" rotWithShape="0">
              <a:schemeClr val="tx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rPr>
              <a:t>?</a:t>
            </a:r>
            <a:endParaRPr kumimoji="0" lang="nl-NL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cxnSp>
        <p:nvCxnSpPr>
          <p:cNvPr id="52" name="Rechte verbindingslijn met pijl 51"/>
          <p:cNvCxnSpPr/>
          <p:nvPr/>
        </p:nvCxnSpPr>
        <p:spPr bwMode="auto">
          <a:xfrm flipH="1">
            <a:off x="2843808" y="3645024"/>
            <a:ext cx="648072" cy="216024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Rechte verbindingslijn met pijl 52"/>
          <p:cNvCxnSpPr/>
          <p:nvPr/>
        </p:nvCxnSpPr>
        <p:spPr bwMode="auto">
          <a:xfrm flipH="1">
            <a:off x="2771800" y="3933056"/>
            <a:ext cx="1008112" cy="1080120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Rechte verbindingslijn met pijl 54"/>
          <p:cNvCxnSpPr/>
          <p:nvPr/>
        </p:nvCxnSpPr>
        <p:spPr bwMode="auto">
          <a:xfrm>
            <a:off x="6300192" y="3645024"/>
            <a:ext cx="864096" cy="28803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Rechte verbindingslijn met pijl 57"/>
          <p:cNvCxnSpPr/>
          <p:nvPr/>
        </p:nvCxnSpPr>
        <p:spPr bwMode="auto">
          <a:xfrm>
            <a:off x="6228184" y="3861048"/>
            <a:ext cx="648072" cy="64807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kstvak 60"/>
          <p:cNvSpPr txBox="1"/>
          <p:nvPr/>
        </p:nvSpPr>
        <p:spPr>
          <a:xfrm>
            <a:off x="3995936" y="4869160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nearest</a:t>
            </a:r>
            <a:br>
              <a:rPr lang="en-US" dirty="0" smtClean="0"/>
            </a:br>
            <a:r>
              <a:rPr lang="en-US" dirty="0" err="1" smtClean="0"/>
              <a:t>neighbour</a:t>
            </a:r>
            <a:endParaRPr lang="nl-NL" dirty="0"/>
          </a:p>
        </p:txBody>
      </p:sp>
      <p:sp>
        <p:nvSpPr>
          <p:cNvPr id="62" name="Tekstvak 61"/>
          <p:cNvSpPr txBox="1"/>
          <p:nvPr/>
        </p:nvSpPr>
        <p:spPr>
          <a:xfrm>
            <a:off x="2555776" y="3861048"/>
            <a:ext cx="792088" cy="16927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 err="1" smtClean="0"/>
              <a:t>Annotation</a:t>
            </a:r>
            <a:r>
              <a:rPr lang="en-US" sz="800" dirty="0" err="1" smtClean="0"/>
              <a:t>Title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Year</a:t>
            </a:r>
          </a:p>
          <a:p>
            <a:pPr algn="l"/>
            <a:r>
              <a:rPr lang="en-US" sz="800" dirty="0" smtClean="0"/>
              <a:t>Hand</a:t>
            </a:r>
          </a:p>
          <a:p>
            <a:pPr algn="l"/>
            <a:r>
              <a:rPr lang="en-US" sz="800" dirty="0" smtClean="0"/>
              <a:t>Region</a:t>
            </a:r>
          </a:p>
          <a:p>
            <a:pPr algn="l"/>
            <a:r>
              <a:rPr lang="en-US" sz="800" dirty="0" smtClean="0"/>
              <a:t>Paper type</a:t>
            </a:r>
          </a:p>
          <a:p>
            <a:pPr algn="l"/>
            <a:r>
              <a:rPr lang="en-US" sz="800" dirty="0" smtClean="0"/>
              <a:t>Pen type</a:t>
            </a:r>
            <a:endParaRPr lang="en-US" sz="800" b="1" dirty="0" smtClean="0"/>
          </a:p>
          <a:p>
            <a:pPr algn="l"/>
            <a:r>
              <a:rPr lang="en-US" sz="800" b="1" dirty="0" smtClean="0"/>
              <a:t>Image ROI</a:t>
            </a:r>
          </a:p>
          <a:p>
            <a:pPr algn="l"/>
            <a:r>
              <a:rPr lang="en-US" sz="800" b="1" dirty="0" smtClean="0">
                <a:solidFill>
                  <a:schemeClr val="accent2"/>
                </a:solidFill>
              </a:rPr>
              <a:t>C14 estimate</a:t>
            </a:r>
            <a:endParaRPr lang="nl-NL" sz="800" b="1" dirty="0">
              <a:solidFill>
                <a:schemeClr val="accent2"/>
              </a:solidFill>
            </a:endParaRPr>
          </a:p>
        </p:txBody>
      </p:sp>
      <p:cxnSp>
        <p:nvCxnSpPr>
          <p:cNvPr id="54" name="Rechte verbindingslijn 53"/>
          <p:cNvCxnSpPr/>
          <p:nvPr/>
        </p:nvCxnSpPr>
        <p:spPr bwMode="auto">
          <a:xfrm>
            <a:off x="2195736" y="2204864"/>
            <a:ext cx="0" cy="86409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Rechte verbindingslijn 59"/>
          <p:cNvCxnSpPr/>
          <p:nvPr/>
        </p:nvCxnSpPr>
        <p:spPr bwMode="auto">
          <a:xfrm>
            <a:off x="4067944" y="2204864"/>
            <a:ext cx="0" cy="122413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Rechte verbindingslijn 63"/>
          <p:cNvCxnSpPr/>
          <p:nvPr/>
        </p:nvCxnSpPr>
        <p:spPr bwMode="auto">
          <a:xfrm>
            <a:off x="5796136" y="2204864"/>
            <a:ext cx="0" cy="122413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Rechte verbindingslijn 64"/>
          <p:cNvCxnSpPr/>
          <p:nvPr/>
        </p:nvCxnSpPr>
        <p:spPr bwMode="auto">
          <a:xfrm>
            <a:off x="8028384" y="2204864"/>
            <a:ext cx="0" cy="122413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323528" y="6400800"/>
            <a:ext cx="8363272" cy="457200"/>
          </a:xfrm>
          <a:noFill/>
        </p:spPr>
        <p:txBody>
          <a:bodyPr/>
          <a:lstStyle/>
          <a:p>
            <a:r>
              <a:rPr lang="de-DE" dirty="0" err="1" smtClean="0"/>
              <a:t>Aegyptologische</a:t>
            </a:r>
            <a:r>
              <a:rPr lang="de-DE" dirty="0" smtClean="0"/>
              <a:t> Binsenweisheiten III, Mainz April 2016 - Lambert </a:t>
            </a:r>
            <a:r>
              <a:rPr lang="de-DE" dirty="0" err="1" smtClean="0"/>
              <a:t>Schomaker</a:t>
            </a:r>
            <a:endParaRPr lang="en-US" dirty="0"/>
          </a:p>
        </p:txBody>
      </p:sp>
      <p:sp>
        <p:nvSpPr>
          <p:cNvPr id="59" name="Tekstvak 58"/>
          <p:cNvSpPr txBox="1"/>
          <p:nvPr/>
        </p:nvSpPr>
        <p:spPr>
          <a:xfrm>
            <a:off x="1294097" y="404664"/>
            <a:ext cx="60949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When?</a:t>
            </a:r>
            <a:r>
              <a:rPr lang="en-US" b="1" dirty="0" smtClean="0"/>
              <a:t> </a:t>
            </a:r>
            <a:r>
              <a:rPr lang="en-US" dirty="0" smtClean="0"/>
              <a:t>Qumran ERC project with </a:t>
            </a:r>
            <a:r>
              <a:rPr lang="en-US" dirty="0" err="1" smtClean="0"/>
              <a:t>Mladen</a:t>
            </a:r>
            <a:r>
              <a:rPr lang="en-US" dirty="0" smtClean="0"/>
              <a:t> </a:t>
            </a:r>
            <a:r>
              <a:rPr lang="en-US" dirty="0" err="1" smtClean="0"/>
              <a:t>Popovic</a:t>
            </a:r>
            <a:endParaRPr lang="en-US" dirty="0" smtClean="0"/>
          </a:p>
          <a:p>
            <a:r>
              <a:rPr lang="en-US" dirty="0" smtClean="0"/>
              <a:t>Dual-mode time axis estimation (PhD: </a:t>
            </a:r>
            <a:r>
              <a:rPr lang="en-US" dirty="0" err="1" smtClean="0"/>
              <a:t>Maruf</a:t>
            </a:r>
            <a:r>
              <a:rPr lang="en-US" dirty="0" smtClean="0"/>
              <a:t> </a:t>
            </a:r>
            <a:r>
              <a:rPr lang="en-US" dirty="0" err="1" smtClean="0"/>
              <a:t>Dhali</a:t>
            </a:r>
            <a:r>
              <a:rPr lang="en-US" dirty="0" smtClean="0"/>
              <a:t>)</a:t>
            </a:r>
            <a:endParaRPr lang="nl-NL" dirty="0"/>
          </a:p>
        </p:txBody>
      </p:sp>
      <p:cxnSp>
        <p:nvCxnSpPr>
          <p:cNvPr id="66" name="Rechte verbindingslijn 65"/>
          <p:cNvCxnSpPr/>
          <p:nvPr/>
        </p:nvCxnSpPr>
        <p:spPr bwMode="auto">
          <a:xfrm>
            <a:off x="2771800" y="2204864"/>
            <a:ext cx="0" cy="1296144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rgbClr val="00009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kstvak 56"/>
          <p:cNvSpPr txBox="1"/>
          <p:nvPr/>
        </p:nvSpPr>
        <p:spPr>
          <a:xfrm>
            <a:off x="91370" y="2348880"/>
            <a:ext cx="1463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0099"/>
                </a:solidFill>
              </a:rPr>
              <a:t>Date &amp; </a:t>
            </a:r>
            <a:br>
              <a:rPr lang="en-US" sz="1800" b="1" dirty="0" smtClean="0">
                <a:solidFill>
                  <a:srgbClr val="000099"/>
                </a:solidFill>
              </a:rPr>
            </a:br>
            <a:r>
              <a:rPr lang="en-US" sz="1800" b="1" dirty="0" smtClean="0">
                <a:solidFill>
                  <a:srgbClr val="000099"/>
                </a:solidFill>
              </a:rPr>
              <a:t>‘hand’</a:t>
            </a:r>
            <a:br>
              <a:rPr lang="en-US" sz="1800" b="1" dirty="0" smtClean="0">
                <a:solidFill>
                  <a:srgbClr val="000099"/>
                </a:solidFill>
              </a:rPr>
            </a:br>
            <a:r>
              <a:rPr lang="en-US" sz="1800" b="1" dirty="0" smtClean="0">
                <a:solidFill>
                  <a:srgbClr val="000099"/>
                </a:solidFill>
              </a:rPr>
              <a:t>knowledge</a:t>
            </a:r>
            <a:endParaRPr lang="nl-NL" sz="1800" b="1" dirty="0">
              <a:solidFill>
                <a:srgbClr val="000099"/>
              </a:solidFill>
            </a:endParaRPr>
          </a:p>
        </p:txBody>
      </p:sp>
      <p:sp>
        <p:nvSpPr>
          <p:cNvPr id="67" name="Tekstvak 66"/>
          <p:cNvSpPr txBox="1"/>
          <p:nvPr/>
        </p:nvSpPr>
        <p:spPr>
          <a:xfrm>
            <a:off x="-14427" y="1700808"/>
            <a:ext cx="17203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2"/>
                </a:solidFill>
              </a:rPr>
              <a:t>C</a:t>
            </a:r>
            <a:r>
              <a:rPr lang="en-US" sz="1800" b="1" baseline="-25000" dirty="0" smtClean="0">
                <a:solidFill>
                  <a:schemeClr val="accent2"/>
                </a:solidFill>
              </a:rPr>
              <a:t>14</a:t>
            </a:r>
            <a:r>
              <a:rPr lang="en-US" sz="1800" b="1" dirty="0" smtClean="0">
                <a:solidFill>
                  <a:schemeClr val="accent2"/>
                </a:solidFill>
              </a:rPr>
              <a:t> estimates</a:t>
            </a:r>
            <a:endParaRPr lang="nl-NL" sz="1800" b="1" dirty="0" smtClean="0">
              <a:solidFill>
                <a:schemeClr val="accent2"/>
              </a:solidFill>
            </a:endParaRPr>
          </a:p>
          <a:p>
            <a:endParaRPr lang="nl-NL" sz="1800" dirty="0"/>
          </a:p>
        </p:txBody>
      </p:sp>
      <p:cxnSp>
        <p:nvCxnSpPr>
          <p:cNvPr id="68" name="Rechte verbindingslijn 67"/>
          <p:cNvCxnSpPr/>
          <p:nvPr/>
        </p:nvCxnSpPr>
        <p:spPr bwMode="auto">
          <a:xfrm>
            <a:off x="1979712" y="1484784"/>
            <a:ext cx="0" cy="720080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Rechte verbindingslijn 69"/>
          <p:cNvCxnSpPr/>
          <p:nvPr/>
        </p:nvCxnSpPr>
        <p:spPr bwMode="auto">
          <a:xfrm>
            <a:off x="3059832" y="1844824"/>
            <a:ext cx="0" cy="360040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Rechte verbindingslijn 70"/>
          <p:cNvCxnSpPr/>
          <p:nvPr/>
        </p:nvCxnSpPr>
        <p:spPr bwMode="auto">
          <a:xfrm>
            <a:off x="4211960" y="1700808"/>
            <a:ext cx="0" cy="50405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Rechte verbindingslijn 71"/>
          <p:cNvCxnSpPr/>
          <p:nvPr/>
        </p:nvCxnSpPr>
        <p:spPr bwMode="auto">
          <a:xfrm>
            <a:off x="4644008" y="1844824"/>
            <a:ext cx="0" cy="360040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Rechte verbindingslijn 72"/>
          <p:cNvCxnSpPr/>
          <p:nvPr/>
        </p:nvCxnSpPr>
        <p:spPr bwMode="auto">
          <a:xfrm>
            <a:off x="5796136" y="1700808"/>
            <a:ext cx="0" cy="504056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Rechte verbindingslijn 73"/>
          <p:cNvCxnSpPr/>
          <p:nvPr/>
        </p:nvCxnSpPr>
        <p:spPr bwMode="auto">
          <a:xfrm>
            <a:off x="6948264" y="1628800"/>
            <a:ext cx="0" cy="576064"/>
          </a:xfrm>
          <a:prstGeom prst="line">
            <a:avLst/>
          </a:prstGeom>
          <a:solidFill>
            <a:schemeClr val="bg1"/>
          </a:solidFill>
          <a:ln w="412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kstvak 79"/>
          <p:cNvSpPr txBox="1"/>
          <p:nvPr/>
        </p:nvSpPr>
        <p:spPr>
          <a:xfrm>
            <a:off x="0" y="4797152"/>
            <a:ext cx="1560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B050"/>
                </a:solidFill>
              </a:rPr>
              <a:t>Shape</a:t>
            </a:r>
            <a:br>
              <a:rPr lang="en-US" sz="1800" b="1" dirty="0" smtClean="0">
                <a:solidFill>
                  <a:srgbClr val="00B050"/>
                </a:solidFill>
              </a:rPr>
            </a:br>
            <a:r>
              <a:rPr lang="en-US" sz="1800" b="1" dirty="0" smtClean="0">
                <a:solidFill>
                  <a:srgbClr val="00B050"/>
                </a:solidFill>
              </a:rPr>
              <a:t>evidence,</a:t>
            </a:r>
            <a:br>
              <a:rPr lang="en-US" sz="1800" b="1" dirty="0" smtClean="0">
                <a:solidFill>
                  <a:srgbClr val="00B050"/>
                </a:solidFill>
              </a:rPr>
            </a:br>
            <a:r>
              <a:rPr lang="en-US" sz="1800" b="1" dirty="0" smtClean="0">
                <a:solidFill>
                  <a:srgbClr val="00B050"/>
                </a:solidFill>
              </a:rPr>
              <a:t>pattern</a:t>
            </a:r>
            <a:br>
              <a:rPr lang="en-US" sz="1800" b="1" dirty="0" smtClean="0">
                <a:solidFill>
                  <a:srgbClr val="00B050"/>
                </a:solidFill>
              </a:rPr>
            </a:br>
            <a:r>
              <a:rPr lang="en-US" sz="1800" b="1" dirty="0" smtClean="0">
                <a:solidFill>
                  <a:srgbClr val="00B050"/>
                </a:solidFill>
              </a:rPr>
              <a:t>recognition</a:t>
            </a:r>
            <a:endParaRPr lang="nl-NL" sz="1800" b="1" dirty="0">
              <a:solidFill>
                <a:srgbClr val="00B050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425709" y="2348880"/>
            <a:ext cx="8563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400BCE</a:t>
            </a:r>
            <a:endParaRPr lang="nl-NL" sz="1400" dirty="0"/>
          </a:p>
        </p:txBody>
      </p:sp>
      <p:sp>
        <p:nvSpPr>
          <p:cNvPr id="15" name="Tekstvak 14"/>
          <p:cNvSpPr txBox="1"/>
          <p:nvPr/>
        </p:nvSpPr>
        <p:spPr>
          <a:xfrm>
            <a:off x="5754205" y="2348880"/>
            <a:ext cx="84029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250BCE</a:t>
            </a:r>
            <a:endParaRPr lang="nl-NL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Rechte verbindingslijn 62"/>
          <p:cNvCxnSpPr/>
          <p:nvPr/>
        </p:nvCxnSpPr>
        <p:spPr bwMode="auto">
          <a:xfrm>
            <a:off x="4687747" y="2199190"/>
            <a:ext cx="28269" cy="101378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kstvak 5"/>
          <p:cNvSpPr txBox="1"/>
          <p:nvPr/>
        </p:nvSpPr>
        <p:spPr>
          <a:xfrm>
            <a:off x="1561964" y="2348880"/>
            <a:ext cx="58381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1400</a:t>
            </a:r>
            <a:endParaRPr lang="nl-NL" sz="1400" dirty="0"/>
          </a:p>
        </p:txBody>
      </p:sp>
      <p:cxnSp>
        <p:nvCxnSpPr>
          <p:cNvPr id="4" name="Rechte verbindingslijn 3"/>
          <p:cNvCxnSpPr/>
          <p:nvPr/>
        </p:nvCxnSpPr>
        <p:spPr bwMode="auto">
          <a:xfrm>
            <a:off x="611560" y="2204864"/>
            <a:ext cx="7632848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kstvak 4"/>
          <p:cNvSpPr txBox="1"/>
          <p:nvPr/>
        </p:nvSpPr>
        <p:spPr>
          <a:xfrm>
            <a:off x="4225585" y="278092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 </a:t>
            </a:r>
            <a:r>
              <a:rPr lang="en-US" dirty="0" smtClean="0">
                <a:sym typeface="Wingdings" pitchFamily="2" charset="2"/>
              </a:rPr>
              <a:t></a:t>
            </a:r>
            <a:endParaRPr lang="nl-NL" dirty="0"/>
          </a:p>
        </p:txBody>
      </p:sp>
      <p:cxnSp>
        <p:nvCxnSpPr>
          <p:cNvPr id="8" name="Rechte verbindingslijn 7"/>
          <p:cNvCxnSpPr>
            <a:stCxn id="6" idx="0"/>
          </p:cNvCxnSpPr>
          <p:nvPr/>
        </p:nvCxnSpPr>
        <p:spPr bwMode="auto">
          <a:xfrm flipH="1" flipV="1">
            <a:off x="1852021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kstvak 10"/>
          <p:cNvSpPr txBox="1"/>
          <p:nvPr/>
        </p:nvSpPr>
        <p:spPr>
          <a:xfrm>
            <a:off x="3082147" y="2348880"/>
            <a:ext cx="56778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1450</a:t>
            </a:r>
            <a:endParaRPr lang="nl-NL" sz="1400" dirty="0"/>
          </a:p>
        </p:txBody>
      </p:sp>
      <p:cxnSp>
        <p:nvCxnSpPr>
          <p:cNvPr id="12" name="Rechte verbindingslijn 11"/>
          <p:cNvCxnSpPr>
            <a:stCxn id="11" idx="0"/>
          </p:cNvCxnSpPr>
          <p:nvPr/>
        </p:nvCxnSpPr>
        <p:spPr bwMode="auto">
          <a:xfrm flipH="1" flipV="1">
            <a:off x="3364191" y="2204864"/>
            <a:ext cx="1848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kstvak 12"/>
          <p:cNvSpPr txBox="1"/>
          <p:nvPr/>
        </p:nvSpPr>
        <p:spPr>
          <a:xfrm>
            <a:off x="4515093" y="2348880"/>
            <a:ext cx="57740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1500</a:t>
            </a:r>
            <a:endParaRPr lang="nl-NL" sz="1400" dirty="0"/>
          </a:p>
        </p:txBody>
      </p:sp>
      <p:cxnSp>
        <p:nvCxnSpPr>
          <p:cNvPr id="14" name="Rechte verbindingslijn 13"/>
          <p:cNvCxnSpPr>
            <a:stCxn id="13" idx="0"/>
          </p:cNvCxnSpPr>
          <p:nvPr/>
        </p:nvCxnSpPr>
        <p:spPr bwMode="auto">
          <a:xfrm flipH="1" flipV="1">
            <a:off x="4801944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kstvak 14"/>
          <p:cNvSpPr txBox="1"/>
          <p:nvPr/>
        </p:nvSpPr>
        <p:spPr>
          <a:xfrm>
            <a:off x="5893666" y="2348880"/>
            <a:ext cx="56137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1550</a:t>
            </a:r>
            <a:endParaRPr lang="nl-NL" sz="1400" dirty="0"/>
          </a:p>
        </p:txBody>
      </p:sp>
      <p:cxnSp>
        <p:nvCxnSpPr>
          <p:cNvPr id="16" name="Rechte verbindingslijn 15"/>
          <p:cNvCxnSpPr>
            <a:stCxn id="15" idx="0"/>
          </p:cNvCxnSpPr>
          <p:nvPr/>
        </p:nvCxnSpPr>
        <p:spPr bwMode="auto">
          <a:xfrm flipH="1" flipV="1">
            <a:off x="6172502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kstvak 17"/>
          <p:cNvSpPr txBox="1"/>
          <p:nvPr/>
        </p:nvSpPr>
        <p:spPr>
          <a:xfrm>
            <a:off x="7242581" y="2348880"/>
            <a:ext cx="58381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1600</a:t>
            </a:r>
            <a:endParaRPr lang="nl-NL" sz="1400" dirty="0"/>
          </a:p>
        </p:txBody>
      </p:sp>
      <p:cxnSp>
        <p:nvCxnSpPr>
          <p:cNvPr id="20" name="Rechte verbindingslijn 19"/>
          <p:cNvCxnSpPr/>
          <p:nvPr/>
        </p:nvCxnSpPr>
        <p:spPr bwMode="auto">
          <a:xfrm flipH="1" flipV="1">
            <a:off x="7524328" y="2204864"/>
            <a:ext cx="1850" cy="144016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ep 25"/>
          <p:cNvGrpSpPr/>
          <p:nvPr/>
        </p:nvGrpSpPr>
        <p:grpSpPr>
          <a:xfrm>
            <a:off x="1691680" y="3140968"/>
            <a:ext cx="969640" cy="1113656"/>
            <a:chOff x="1691680" y="3140968"/>
            <a:chExt cx="969640" cy="1113656"/>
          </a:xfrm>
        </p:grpSpPr>
        <p:sp>
          <p:nvSpPr>
            <p:cNvPr id="21" name="Rechthoek 20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2" name="Rechthoek 21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3" name="Rechthoek 22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4" name="Rechthoek 23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5" name="Rechthoek 24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3" name="Groep 26"/>
          <p:cNvGrpSpPr/>
          <p:nvPr/>
        </p:nvGrpSpPr>
        <p:grpSpPr>
          <a:xfrm>
            <a:off x="1619672" y="4509120"/>
            <a:ext cx="969640" cy="1113656"/>
            <a:chOff x="1691680" y="3140968"/>
            <a:chExt cx="969640" cy="1113656"/>
          </a:xfrm>
        </p:grpSpPr>
        <p:sp>
          <p:nvSpPr>
            <p:cNvPr id="28" name="Rechthoek 27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29" name="Rechthoek 28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0" name="Rechthoek 29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1" name="Rechthoek 30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2" name="Rechthoek 31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cxnSp>
        <p:nvCxnSpPr>
          <p:cNvPr id="34" name="Rechte verbindingslijn met pijl 33"/>
          <p:cNvCxnSpPr/>
          <p:nvPr/>
        </p:nvCxnSpPr>
        <p:spPr bwMode="auto">
          <a:xfrm>
            <a:off x="1475656" y="3140968"/>
            <a:ext cx="0" cy="2448272"/>
          </a:xfrm>
          <a:prstGeom prst="straightConnector1">
            <a:avLst/>
          </a:prstGeom>
          <a:solidFill>
            <a:schemeClr val="bg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kstvak 34"/>
          <p:cNvSpPr txBox="1"/>
          <p:nvPr/>
        </p:nvSpPr>
        <p:spPr>
          <a:xfrm>
            <a:off x="-180528" y="3717032"/>
            <a:ext cx="158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Sub styles, </a:t>
            </a:r>
            <a:br>
              <a:rPr lang="en-US" sz="1400" dirty="0" smtClean="0"/>
            </a:br>
            <a:r>
              <a:rPr lang="en-US" sz="1400" dirty="0" smtClean="0"/>
              <a:t>geographical regions</a:t>
            </a:r>
            <a:endParaRPr lang="nl-NL" sz="1400" dirty="0"/>
          </a:p>
        </p:txBody>
      </p:sp>
      <p:grpSp>
        <p:nvGrpSpPr>
          <p:cNvPr id="7" name="Groep 49"/>
          <p:cNvGrpSpPr/>
          <p:nvPr/>
        </p:nvGrpSpPr>
        <p:grpSpPr>
          <a:xfrm>
            <a:off x="7164288" y="3212976"/>
            <a:ext cx="969640" cy="1113656"/>
            <a:chOff x="7164288" y="3212976"/>
            <a:chExt cx="969640" cy="1113656"/>
          </a:xfrm>
        </p:grpSpPr>
        <p:sp>
          <p:nvSpPr>
            <p:cNvPr id="37" name="Rechthoek 36"/>
            <p:cNvSpPr/>
            <p:nvPr/>
          </p:nvSpPr>
          <p:spPr bwMode="auto">
            <a:xfrm>
              <a:off x="7164288" y="32129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8" name="Rechthoek 37"/>
            <p:cNvSpPr/>
            <p:nvPr/>
          </p:nvSpPr>
          <p:spPr bwMode="auto">
            <a:xfrm>
              <a:off x="7316688" y="33653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39" name="Rechthoek 38"/>
            <p:cNvSpPr/>
            <p:nvPr/>
          </p:nvSpPr>
          <p:spPr bwMode="auto">
            <a:xfrm>
              <a:off x="7469088" y="35177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0" name="Rechthoek 39"/>
            <p:cNvSpPr/>
            <p:nvPr/>
          </p:nvSpPr>
          <p:spPr bwMode="auto">
            <a:xfrm>
              <a:off x="7621488" y="36701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1" name="Rechthoek 40"/>
            <p:cNvSpPr/>
            <p:nvPr/>
          </p:nvSpPr>
          <p:spPr bwMode="auto">
            <a:xfrm>
              <a:off x="7773888" y="3822576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grpSp>
        <p:nvGrpSpPr>
          <p:cNvPr id="9" name="Groep 41"/>
          <p:cNvGrpSpPr/>
          <p:nvPr/>
        </p:nvGrpSpPr>
        <p:grpSpPr>
          <a:xfrm>
            <a:off x="7092280" y="4581128"/>
            <a:ext cx="969640" cy="1113656"/>
            <a:chOff x="1691680" y="3140968"/>
            <a:chExt cx="969640" cy="1113656"/>
          </a:xfrm>
        </p:grpSpPr>
        <p:sp>
          <p:nvSpPr>
            <p:cNvPr id="43" name="Rechthoek 42"/>
            <p:cNvSpPr/>
            <p:nvPr/>
          </p:nvSpPr>
          <p:spPr bwMode="auto">
            <a:xfrm>
              <a:off x="1691680" y="31409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4" name="Rechthoek 43"/>
            <p:cNvSpPr/>
            <p:nvPr/>
          </p:nvSpPr>
          <p:spPr bwMode="auto">
            <a:xfrm>
              <a:off x="1844080" y="32933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5" name="Rechthoek 44"/>
            <p:cNvSpPr/>
            <p:nvPr/>
          </p:nvSpPr>
          <p:spPr bwMode="auto">
            <a:xfrm>
              <a:off x="1996480" y="34457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6" name="Rechthoek 45"/>
            <p:cNvSpPr/>
            <p:nvPr/>
          </p:nvSpPr>
          <p:spPr bwMode="auto">
            <a:xfrm>
              <a:off x="2148880" y="35981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47" name="Rechthoek 46"/>
            <p:cNvSpPr/>
            <p:nvPr/>
          </p:nvSpPr>
          <p:spPr bwMode="auto">
            <a:xfrm>
              <a:off x="2301280" y="3750568"/>
              <a:ext cx="360040" cy="504056"/>
            </a:xfrm>
            <a:prstGeom prst="rect">
              <a:avLst/>
            </a:prstGeom>
            <a:solidFill>
              <a:schemeClr val="bg1"/>
            </a:solidFill>
            <a:ln w="6350" cap="flat" cmpd="thickThin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>
              <a:outerShdw blurRad="50800" dist="50800" dir="3360000" algn="ctr" rotWithShape="0">
                <a:schemeClr val="tx1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  <p:sp>
        <p:nvSpPr>
          <p:cNvPr id="48" name="Tekstvak 47"/>
          <p:cNvSpPr txBox="1"/>
          <p:nvPr/>
        </p:nvSpPr>
        <p:spPr>
          <a:xfrm>
            <a:off x="3563888" y="3501008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documents</a:t>
            </a:r>
            <a:endParaRPr lang="nl-NL" dirty="0"/>
          </a:p>
        </p:txBody>
      </p:sp>
      <p:sp>
        <p:nvSpPr>
          <p:cNvPr id="49" name="Rechthoek 48"/>
          <p:cNvSpPr/>
          <p:nvPr/>
        </p:nvSpPr>
        <p:spPr bwMode="auto">
          <a:xfrm>
            <a:off x="4499992" y="5589240"/>
            <a:ext cx="504056" cy="646331"/>
          </a:xfrm>
          <a:prstGeom prst="rect">
            <a:avLst/>
          </a:prstGeom>
          <a:solidFill>
            <a:schemeClr val="bg1"/>
          </a:solidFill>
          <a:ln w="6350" cap="flat" cmpd="thickThin" algn="ctr">
            <a:solidFill>
              <a:schemeClr val="tx2"/>
            </a:solidFill>
            <a:prstDash val="solid"/>
            <a:bevel/>
            <a:headEnd type="none" w="med" len="med"/>
            <a:tailEnd type="none" w="med" len="med"/>
          </a:ln>
          <a:effectLst>
            <a:outerShdw blurRad="50800" dist="50800" dir="3360000" algn="ctr" rotWithShape="0">
              <a:schemeClr val="tx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rPr>
              <a:t>?</a:t>
            </a:r>
            <a:endParaRPr kumimoji="0" lang="nl-NL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cxnSp>
        <p:nvCxnSpPr>
          <p:cNvPr id="52" name="Rechte verbindingslijn met pijl 51"/>
          <p:cNvCxnSpPr/>
          <p:nvPr/>
        </p:nvCxnSpPr>
        <p:spPr bwMode="auto">
          <a:xfrm flipH="1">
            <a:off x="2843808" y="3645024"/>
            <a:ext cx="648072" cy="216024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Rechte verbindingslijn met pijl 52"/>
          <p:cNvCxnSpPr/>
          <p:nvPr/>
        </p:nvCxnSpPr>
        <p:spPr bwMode="auto">
          <a:xfrm flipH="1">
            <a:off x="2771800" y="3933056"/>
            <a:ext cx="1008112" cy="1080120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Rechte verbindingslijn met pijl 54"/>
          <p:cNvCxnSpPr/>
          <p:nvPr/>
        </p:nvCxnSpPr>
        <p:spPr bwMode="auto">
          <a:xfrm>
            <a:off x="6300192" y="3645024"/>
            <a:ext cx="864096" cy="28803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Rechte verbindingslijn met pijl 57"/>
          <p:cNvCxnSpPr/>
          <p:nvPr/>
        </p:nvCxnSpPr>
        <p:spPr bwMode="auto">
          <a:xfrm>
            <a:off x="6228184" y="3861048"/>
            <a:ext cx="648072" cy="648072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kstvak 60"/>
          <p:cNvSpPr txBox="1"/>
          <p:nvPr/>
        </p:nvSpPr>
        <p:spPr>
          <a:xfrm>
            <a:off x="3995936" y="486916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</a:t>
            </a:r>
            <a:r>
              <a:rPr lang="en-US" b="1" dirty="0" smtClean="0">
                <a:solidFill>
                  <a:schemeClr val="accent2"/>
                </a:solidFill>
              </a:rPr>
              <a:t>city</a:t>
            </a:r>
            <a:endParaRPr lang="nl-NL" b="1" dirty="0">
              <a:solidFill>
                <a:schemeClr val="accent2"/>
              </a:solidFill>
            </a:endParaRPr>
          </a:p>
        </p:txBody>
      </p:sp>
      <p:cxnSp>
        <p:nvCxnSpPr>
          <p:cNvPr id="54" name="Rechte verbindingslijn 53"/>
          <p:cNvCxnSpPr/>
          <p:nvPr/>
        </p:nvCxnSpPr>
        <p:spPr bwMode="auto">
          <a:xfrm>
            <a:off x="2195736" y="2204864"/>
            <a:ext cx="0" cy="86409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Rechte verbindingslijn 59"/>
          <p:cNvCxnSpPr/>
          <p:nvPr/>
        </p:nvCxnSpPr>
        <p:spPr bwMode="auto">
          <a:xfrm>
            <a:off x="4067944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Rechte verbindingslijn 63"/>
          <p:cNvCxnSpPr/>
          <p:nvPr/>
        </p:nvCxnSpPr>
        <p:spPr bwMode="auto">
          <a:xfrm>
            <a:off x="5796136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Rechte verbindingslijn 64"/>
          <p:cNvCxnSpPr/>
          <p:nvPr/>
        </p:nvCxnSpPr>
        <p:spPr bwMode="auto">
          <a:xfrm>
            <a:off x="7956376" y="2204864"/>
            <a:ext cx="0" cy="122413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kstvak 58"/>
          <p:cNvSpPr txBox="1"/>
          <p:nvPr/>
        </p:nvSpPr>
        <p:spPr>
          <a:xfrm>
            <a:off x="1368342" y="1268760"/>
            <a:ext cx="6252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Where?</a:t>
            </a:r>
            <a:r>
              <a:rPr lang="en-US" sz="2400" b="1" dirty="0" smtClean="0"/>
              <a:t>       </a:t>
            </a:r>
            <a:r>
              <a:rPr lang="en-US" dirty="0" smtClean="0"/>
              <a:t>Medieval Paleographical Scale (MPS)</a:t>
            </a:r>
            <a:br>
              <a:rPr lang="en-US" dirty="0" smtClean="0"/>
            </a:br>
            <a:r>
              <a:rPr lang="en-US" dirty="0" smtClean="0"/>
              <a:t> with </a:t>
            </a:r>
            <a:r>
              <a:rPr lang="en-US" dirty="0" err="1" smtClean="0"/>
              <a:t>prof</a:t>
            </a:r>
            <a:r>
              <a:rPr lang="en-US" dirty="0" smtClean="0"/>
              <a:t>. Jan Burgers (paleographer, Huygens Inst.)</a:t>
            </a:r>
            <a:endParaRPr lang="nl-NL" dirty="0"/>
          </a:p>
        </p:txBody>
      </p:sp>
      <p:cxnSp>
        <p:nvCxnSpPr>
          <p:cNvPr id="66" name="Rechte verbindingslijn 65"/>
          <p:cNvCxnSpPr/>
          <p:nvPr/>
        </p:nvCxnSpPr>
        <p:spPr bwMode="auto">
          <a:xfrm>
            <a:off x="2771800" y="2204864"/>
            <a:ext cx="0" cy="12961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7934325" cy="657225"/>
          </a:xfrm>
        </p:spPr>
        <p:txBody>
          <a:bodyPr/>
          <a:lstStyle/>
          <a:p>
            <a:r>
              <a:rPr lang="en-US" dirty="0" smtClean="0"/>
              <a:t>Medieval Paleographic Scale (under dev.)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7200800" cy="435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ep 29"/>
          <p:cNvGrpSpPr/>
          <p:nvPr/>
        </p:nvGrpSpPr>
        <p:grpSpPr>
          <a:xfrm>
            <a:off x="845820" y="2276872"/>
            <a:ext cx="4812055" cy="2886076"/>
            <a:chOff x="845820" y="2276872"/>
            <a:chExt cx="4812055" cy="2886076"/>
          </a:xfrm>
        </p:grpSpPr>
        <p:cxnSp>
          <p:nvCxnSpPr>
            <p:cNvPr id="7" name="Rechte verbindingslijn met pijl 6"/>
            <p:cNvCxnSpPr/>
            <p:nvPr/>
          </p:nvCxnSpPr>
          <p:spPr bwMode="auto">
            <a:xfrm flipV="1">
              <a:off x="845820" y="2303363"/>
              <a:ext cx="1966828" cy="1024672"/>
            </a:xfrm>
            <a:prstGeom prst="straightConnector1">
              <a:avLst/>
            </a:prstGeom>
            <a:solidFill>
              <a:schemeClr val="bg1"/>
            </a:solidFill>
            <a:ln w="6032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7" name="Rechte verbindingslijn met pijl 16"/>
            <p:cNvCxnSpPr/>
            <p:nvPr/>
          </p:nvCxnSpPr>
          <p:spPr bwMode="auto">
            <a:xfrm flipV="1">
              <a:off x="853440" y="2276872"/>
              <a:ext cx="4798680" cy="1041638"/>
            </a:xfrm>
            <a:prstGeom prst="straightConnector1">
              <a:avLst/>
            </a:prstGeom>
            <a:solidFill>
              <a:schemeClr val="bg1"/>
            </a:solidFill>
            <a:ln w="6032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" name="Rechte verbindingslijn met pijl 9"/>
            <p:cNvCxnSpPr/>
            <p:nvPr/>
          </p:nvCxnSpPr>
          <p:spPr bwMode="auto">
            <a:xfrm>
              <a:off x="847725" y="3335655"/>
              <a:ext cx="1976498" cy="1768780"/>
            </a:xfrm>
            <a:prstGeom prst="straightConnector1">
              <a:avLst/>
            </a:prstGeom>
            <a:solidFill>
              <a:schemeClr val="bg1"/>
            </a:solidFill>
            <a:ln w="6032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" name="Rechte verbindingslijn met pijl 13"/>
            <p:cNvCxnSpPr/>
            <p:nvPr/>
          </p:nvCxnSpPr>
          <p:spPr bwMode="auto">
            <a:xfrm>
              <a:off x="845820" y="3331845"/>
              <a:ext cx="4806300" cy="1753339"/>
            </a:xfrm>
            <a:prstGeom prst="straightConnector1">
              <a:avLst/>
            </a:prstGeom>
            <a:solidFill>
              <a:schemeClr val="bg1"/>
            </a:solidFill>
            <a:ln w="60325" cap="rnd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pic>
          <p:nvPicPr>
            <p:cNvPr id="198660" name="Picture 4" descr="http://application02.target.rug.nl/monk/MPS1375/Train/kMeans/MPS1375-@a_-3x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71800" y="2276872"/>
              <a:ext cx="2886075" cy="288607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C:\Users\Lambert\Documents\Events\Reizen\SPIE-DRR\Sample-of-charter.JPG"/>
          <p:cNvPicPr>
            <a:picLocks noChangeAspect="1" noChangeArrowheads="1"/>
          </p:cNvPicPr>
          <p:nvPr/>
        </p:nvPicPr>
        <p:blipFill>
          <a:blip r:embed="rId2" cstate="print">
            <a:lum bright="28000"/>
          </a:blip>
          <a:srcRect l="13557" t="17628" r="36974" b="44659"/>
          <a:stretch>
            <a:fillRect/>
          </a:stretch>
        </p:blipFill>
        <p:spPr bwMode="auto">
          <a:xfrm>
            <a:off x="1619672" y="3068960"/>
            <a:ext cx="4334888" cy="2310418"/>
          </a:xfrm>
          <a:prstGeom prst="rect">
            <a:avLst/>
          </a:prstGeom>
          <a:noFill/>
        </p:spPr>
      </p:pic>
      <p:sp>
        <p:nvSpPr>
          <p:cNvPr id="17410" name="AutoShape 7"/>
          <p:cNvSpPr>
            <a:spLocks noChangeArrowheads="1"/>
          </p:cNvSpPr>
          <p:nvPr/>
        </p:nvSpPr>
        <p:spPr bwMode="auto">
          <a:xfrm>
            <a:off x="6553200" y="3048000"/>
            <a:ext cx="1524000" cy="685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133600" y="4114800"/>
            <a:ext cx="2438400" cy="7620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nl-NL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 flipH="1">
            <a:off x="4648200" y="3505200"/>
            <a:ext cx="1676400" cy="609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nl-NL"/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6724059" y="3121025"/>
            <a:ext cx="1074333" cy="4770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itchFamily="34" charset="0"/>
              </a:rPr>
              <a:t>Who?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457200" y="228600"/>
            <a:ext cx="7772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solidFill>
                  <a:schemeClr val="bg2"/>
                </a:solidFill>
              </a:rPr>
              <a:t>Writer identification </a:t>
            </a:r>
            <a:r>
              <a:rPr lang="en-US" sz="2400" b="1" dirty="0" smtClean="0">
                <a:solidFill>
                  <a:schemeClr val="bg2"/>
                </a:solidFill>
              </a:rPr>
              <a:t>(1:N)</a:t>
            </a:r>
          </a:p>
          <a:p>
            <a:pPr>
              <a:spcBef>
                <a:spcPct val="0"/>
              </a:spcBef>
            </a:pPr>
            <a:r>
              <a:rPr lang="en-US" sz="2400" b="1" dirty="0" smtClean="0">
                <a:solidFill>
                  <a:schemeClr val="bg2"/>
                </a:solidFill>
              </a:rPr>
              <a:t>and verification (1:1)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17417" name="Freeform 10"/>
          <p:cNvSpPr>
            <a:spLocks/>
          </p:cNvSpPr>
          <p:nvPr/>
        </p:nvSpPr>
        <p:spPr bwMode="auto">
          <a:xfrm>
            <a:off x="5821189" y="1366863"/>
            <a:ext cx="179387" cy="231775"/>
          </a:xfrm>
          <a:custGeom>
            <a:avLst/>
            <a:gdLst>
              <a:gd name="T0" fmla="*/ 0 w 452"/>
              <a:gd name="T1" fmla="*/ 193 h 583"/>
              <a:gd name="T2" fmla="*/ 325 w 452"/>
              <a:gd name="T3" fmla="*/ 0 h 583"/>
              <a:gd name="T4" fmla="*/ 452 w 452"/>
              <a:gd name="T5" fmla="*/ 583 h 583"/>
              <a:gd name="T6" fmla="*/ 0 w 452"/>
              <a:gd name="T7" fmla="*/ 193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52"/>
              <a:gd name="T13" fmla="*/ 0 h 583"/>
              <a:gd name="T14" fmla="*/ 452 w 452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2" h="583">
                <a:moveTo>
                  <a:pt x="0" y="193"/>
                </a:moveTo>
                <a:lnTo>
                  <a:pt x="325" y="0"/>
                </a:lnTo>
                <a:lnTo>
                  <a:pt x="452" y="583"/>
                </a:lnTo>
                <a:lnTo>
                  <a:pt x="0" y="1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18" name="Line 11"/>
          <p:cNvSpPr>
            <a:spLocks noChangeShapeType="1"/>
          </p:cNvSpPr>
          <p:nvPr/>
        </p:nvSpPr>
        <p:spPr bwMode="auto">
          <a:xfrm>
            <a:off x="5621164" y="962050"/>
            <a:ext cx="287337" cy="4810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19" name="Freeform 12"/>
          <p:cNvSpPr>
            <a:spLocks/>
          </p:cNvSpPr>
          <p:nvPr/>
        </p:nvSpPr>
        <p:spPr bwMode="auto">
          <a:xfrm>
            <a:off x="2255664" y="1368450"/>
            <a:ext cx="184150" cy="230188"/>
          </a:xfrm>
          <a:custGeom>
            <a:avLst/>
            <a:gdLst>
              <a:gd name="T0" fmla="*/ 141 w 462"/>
              <a:gd name="T1" fmla="*/ 0 h 581"/>
              <a:gd name="T2" fmla="*/ 462 w 462"/>
              <a:gd name="T3" fmla="*/ 201 h 581"/>
              <a:gd name="T4" fmla="*/ 0 w 462"/>
              <a:gd name="T5" fmla="*/ 581 h 581"/>
              <a:gd name="T6" fmla="*/ 141 w 462"/>
              <a:gd name="T7" fmla="*/ 0 h 581"/>
              <a:gd name="T8" fmla="*/ 0 60000 65536"/>
              <a:gd name="T9" fmla="*/ 0 60000 65536"/>
              <a:gd name="T10" fmla="*/ 0 60000 65536"/>
              <a:gd name="T11" fmla="*/ 0 60000 65536"/>
              <a:gd name="T12" fmla="*/ 0 w 462"/>
              <a:gd name="T13" fmla="*/ 0 h 581"/>
              <a:gd name="T14" fmla="*/ 462 w 462"/>
              <a:gd name="T15" fmla="*/ 581 h 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" h="581">
                <a:moveTo>
                  <a:pt x="141" y="0"/>
                </a:moveTo>
                <a:lnTo>
                  <a:pt x="462" y="201"/>
                </a:lnTo>
                <a:lnTo>
                  <a:pt x="0" y="581"/>
                </a:lnTo>
                <a:lnTo>
                  <a:pt x="14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20" name="Line 13"/>
          <p:cNvSpPr>
            <a:spLocks noChangeShapeType="1"/>
          </p:cNvSpPr>
          <p:nvPr/>
        </p:nvSpPr>
        <p:spPr bwMode="auto">
          <a:xfrm flipH="1">
            <a:off x="2350914" y="1020788"/>
            <a:ext cx="266700" cy="4254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21" name="Freeform 14"/>
          <p:cNvSpPr>
            <a:spLocks/>
          </p:cNvSpPr>
          <p:nvPr/>
        </p:nvSpPr>
        <p:spPr bwMode="auto">
          <a:xfrm>
            <a:off x="4257501" y="1373213"/>
            <a:ext cx="150813" cy="225425"/>
          </a:xfrm>
          <a:custGeom>
            <a:avLst/>
            <a:gdLst>
              <a:gd name="T0" fmla="*/ 0 w 379"/>
              <a:gd name="T1" fmla="*/ 2 h 568"/>
              <a:gd name="T2" fmla="*/ 379 w 379"/>
              <a:gd name="T3" fmla="*/ 0 h 568"/>
              <a:gd name="T4" fmla="*/ 192 w 379"/>
              <a:gd name="T5" fmla="*/ 568 h 568"/>
              <a:gd name="T6" fmla="*/ 0 w 379"/>
              <a:gd name="T7" fmla="*/ 2 h 568"/>
              <a:gd name="T8" fmla="*/ 0 60000 65536"/>
              <a:gd name="T9" fmla="*/ 0 60000 65536"/>
              <a:gd name="T10" fmla="*/ 0 60000 65536"/>
              <a:gd name="T11" fmla="*/ 0 60000 65536"/>
              <a:gd name="T12" fmla="*/ 0 w 379"/>
              <a:gd name="T13" fmla="*/ 0 h 568"/>
              <a:gd name="T14" fmla="*/ 379 w 379"/>
              <a:gd name="T15" fmla="*/ 568 h 5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9" h="568">
                <a:moveTo>
                  <a:pt x="0" y="2"/>
                </a:moveTo>
                <a:lnTo>
                  <a:pt x="379" y="0"/>
                </a:lnTo>
                <a:lnTo>
                  <a:pt x="192" y="568"/>
                </a:lnTo>
                <a:lnTo>
                  <a:pt x="0" y="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22" name="Line 15"/>
          <p:cNvSpPr>
            <a:spLocks noChangeShapeType="1"/>
          </p:cNvSpPr>
          <p:nvPr/>
        </p:nvSpPr>
        <p:spPr bwMode="auto">
          <a:xfrm>
            <a:off x="4330526" y="949350"/>
            <a:ext cx="3175" cy="4683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23" name="Rectangle 16"/>
          <p:cNvSpPr>
            <a:spLocks noChangeArrowheads="1"/>
          </p:cNvSpPr>
          <p:nvPr/>
        </p:nvSpPr>
        <p:spPr bwMode="auto">
          <a:xfrm>
            <a:off x="1123776" y="1628800"/>
            <a:ext cx="1679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>
                <a:solidFill>
                  <a:schemeClr val="accent1"/>
                </a:solidFill>
              </a:rPr>
              <a:t>1. Interactive,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7424" name="Rectangle 17"/>
          <p:cNvSpPr>
            <a:spLocks noChangeArrowheads="1"/>
          </p:cNvSpPr>
          <p:nvPr/>
        </p:nvSpPr>
        <p:spPr bwMode="auto">
          <a:xfrm>
            <a:off x="1123776" y="1954238"/>
            <a:ext cx="154781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>
                <a:solidFill>
                  <a:schemeClr val="accent1"/>
                </a:solidFill>
              </a:rPr>
              <a:t>fully manual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7425" name="Rectangle 18"/>
          <p:cNvSpPr>
            <a:spLocks noChangeArrowheads="1"/>
          </p:cNvSpPr>
          <p:nvPr/>
        </p:nvSpPr>
        <p:spPr bwMode="auto">
          <a:xfrm>
            <a:off x="3347864" y="1628800"/>
            <a:ext cx="1928812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 b="1">
                <a:solidFill>
                  <a:srgbClr val="006600"/>
                </a:solidFill>
              </a:rPr>
              <a:t>2. Automatic,</a:t>
            </a:r>
            <a:br>
              <a:rPr lang="en-US" sz="2200" b="1">
                <a:solidFill>
                  <a:srgbClr val="006600"/>
                </a:solidFill>
              </a:rPr>
            </a:br>
            <a:r>
              <a:rPr lang="en-US" sz="2200" b="1">
                <a:solidFill>
                  <a:srgbClr val="006600"/>
                </a:solidFill>
              </a:rPr>
              <a:t>    </a:t>
            </a:r>
            <a:br>
              <a:rPr lang="en-US" sz="2200" b="1">
                <a:solidFill>
                  <a:srgbClr val="006600"/>
                </a:solidFill>
              </a:rPr>
            </a:br>
            <a:r>
              <a:rPr lang="en-US" sz="2200" b="1">
                <a:solidFill>
                  <a:srgbClr val="006600"/>
                </a:solidFill>
              </a:rPr>
              <a:t>    ROI based </a:t>
            </a:r>
            <a:endParaRPr lang="en-US" sz="2400" b="1">
              <a:solidFill>
                <a:srgbClr val="006600"/>
              </a:solidFill>
            </a:endParaRPr>
          </a:p>
        </p:txBody>
      </p:sp>
      <p:sp>
        <p:nvSpPr>
          <p:cNvPr id="17426" name="Rectangle 19"/>
          <p:cNvSpPr>
            <a:spLocks noChangeArrowheads="1"/>
          </p:cNvSpPr>
          <p:nvPr/>
        </p:nvSpPr>
        <p:spPr bwMode="auto">
          <a:xfrm>
            <a:off x="5492576" y="1643088"/>
            <a:ext cx="1658938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>
                <a:solidFill>
                  <a:schemeClr val="accent1"/>
                </a:solidFill>
              </a:rPr>
              <a:t>3. OCR based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2051720" y="5733256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 Of Interest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1619672" y="6400800"/>
            <a:ext cx="7067128" cy="457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7934325" cy="657225"/>
          </a:xfrm>
        </p:spPr>
        <p:txBody>
          <a:bodyPr/>
          <a:lstStyle/>
          <a:p>
            <a:pPr eaLnBrk="1" hangingPunct="1"/>
            <a:r>
              <a:rPr lang="en-US" dirty="0" smtClean="0"/>
              <a:t>Researchers  &amp; Monk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52736"/>
            <a:ext cx="8153400" cy="41148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Marius </a:t>
            </a:r>
            <a:r>
              <a:rPr lang="en-US" sz="2400" dirty="0" err="1" smtClean="0"/>
              <a:t>Bulacu</a:t>
            </a:r>
            <a:r>
              <a:rPr lang="en-US" sz="2400" dirty="0" smtClean="0"/>
              <a:t>, Axel Brink, </a:t>
            </a:r>
            <a:r>
              <a:rPr lang="en-US" sz="2400" dirty="0" err="1" smtClean="0"/>
              <a:t>Katrin</a:t>
            </a:r>
            <a:r>
              <a:rPr lang="en-US" sz="2400" dirty="0" smtClean="0"/>
              <a:t> </a:t>
            </a:r>
            <a:r>
              <a:rPr lang="en-US" sz="2400" dirty="0" err="1" smtClean="0"/>
              <a:t>Franke</a:t>
            </a:r>
            <a:endParaRPr lang="en-US" sz="2400" dirty="0" smtClean="0"/>
          </a:p>
          <a:p>
            <a:pPr eaLnBrk="1" hangingPunct="1"/>
            <a:r>
              <a:rPr lang="en-US" sz="2400" dirty="0" smtClean="0"/>
              <a:t>Ralph </a:t>
            </a:r>
            <a:r>
              <a:rPr lang="en-US" sz="2400" dirty="0" err="1" smtClean="0"/>
              <a:t>Niels</a:t>
            </a:r>
            <a:r>
              <a:rPr lang="en-US" sz="2400" dirty="0" smtClean="0"/>
              <a:t>, Louis </a:t>
            </a:r>
            <a:r>
              <a:rPr lang="en-US" sz="2400" dirty="0" err="1" smtClean="0"/>
              <a:t>Vuurpijl</a:t>
            </a:r>
            <a:r>
              <a:rPr lang="en-US" sz="2400" dirty="0" smtClean="0"/>
              <a:t>, Jean-Paul van </a:t>
            </a:r>
            <a:r>
              <a:rPr lang="en-US" sz="2400" dirty="0" err="1" smtClean="0"/>
              <a:t>Oosten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err="1" smtClean="0"/>
              <a:t>Sheng</a:t>
            </a:r>
            <a:r>
              <a:rPr lang="en-US" sz="2400" dirty="0" smtClean="0"/>
              <a:t> He, Jan Burgers, </a:t>
            </a:r>
            <a:r>
              <a:rPr lang="en-US" sz="2400" dirty="0" err="1" smtClean="0"/>
              <a:t>Petros</a:t>
            </a:r>
            <a:r>
              <a:rPr lang="en-US" sz="2400" dirty="0" smtClean="0"/>
              <a:t> Samara, </a:t>
            </a:r>
            <a:r>
              <a:rPr lang="en-US" sz="2400" dirty="0" err="1" smtClean="0"/>
              <a:t>Olarik</a:t>
            </a:r>
            <a:r>
              <a:rPr lang="en-US" sz="2400" dirty="0" smtClean="0"/>
              <a:t> </a:t>
            </a:r>
            <a:r>
              <a:rPr lang="en-US" sz="2400" dirty="0" err="1" smtClean="0"/>
              <a:t>Surinta</a:t>
            </a:r>
            <a:endParaRPr lang="en-US" sz="2400" dirty="0" smtClean="0"/>
          </a:p>
          <a:p>
            <a:pPr eaLnBrk="1" hangingPunct="1"/>
            <a:r>
              <a:rPr lang="en-US" sz="2400" dirty="0" smtClean="0"/>
              <a:t>“The Nijmegen Handwriting Group 1984-1993”</a:t>
            </a:r>
          </a:p>
          <a:p>
            <a:pPr eaLnBrk="1" hangingPunct="1"/>
            <a:r>
              <a:rPr lang="en-US" sz="2400" dirty="0" smtClean="0"/>
              <a:t>Netherlands Forensic Institute: Ton </a:t>
            </a:r>
            <a:r>
              <a:rPr lang="en-US" sz="2400" dirty="0" err="1" smtClean="0"/>
              <a:t>Broeders</a:t>
            </a:r>
            <a:r>
              <a:rPr lang="en-US" sz="2400" dirty="0" smtClean="0"/>
              <a:t>, </a:t>
            </a:r>
            <a:r>
              <a:rPr lang="en-US" sz="2400" dirty="0" err="1" smtClean="0"/>
              <a:t>Wil</a:t>
            </a:r>
            <a:r>
              <a:rPr lang="en-US" sz="2400" dirty="0" smtClean="0"/>
              <a:t> </a:t>
            </a:r>
            <a:r>
              <a:rPr lang="en-US" sz="2400" dirty="0" err="1" smtClean="0"/>
              <a:t>Fagel</a:t>
            </a:r>
            <a:r>
              <a:rPr lang="en-US" sz="2400" dirty="0" smtClean="0"/>
              <a:t>, Elisa van den </a:t>
            </a:r>
            <a:r>
              <a:rPr lang="en-US" sz="2400" dirty="0" err="1" smtClean="0"/>
              <a:t>Heuvel</a:t>
            </a:r>
            <a:endParaRPr lang="en-US" sz="2400" dirty="0" smtClean="0"/>
          </a:p>
          <a:p>
            <a:pPr eaLnBrk="1" hangingPunct="1"/>
            <a:r>
              <a:rPr lang="en-US" sz="2400" i="1" dirty="0" smtClean="0"/>
              <a:t>Isabelle </a:t>
            </a:r>
            <a:r>
              <a:rPr lang="en-US" sz="2400" i="1" dirty="0" err="1" smtClean="0"/>
              <a:t>Guyon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Rejean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Plamondon</a:t>
            </a:r>
            <a:endParaRPr lang="en-US" sz="2400" i="1" dirty="0" smtClean="0"/>
          </a:p>
          <a:p>
            <a:pPr eaLnBrk="1" hangingPunct="1"/>
            <a:r>
              <a:rPr lang="en-US" sz="2400" dirty="0" smtClean="0"/>
              <a:t>2016: </a:t>
            </a:r>
            <a:r>
              <a:rPr lang="en-US" sz="2400" dirty="0" err="1" smtClean="0"/>
              <a:t>Maruf</a:t>
            </a:r>
            <a:r>
              <a:rPr lang="en-US" sz="2400" dirty="0" smtClean="0"/>
              <a:t> </a:t>
            </a:r>
            <a:r>
              <a:rPr lang="en-US" sz="2400" dirty="0" err="1" smtClean="0"/>
              <a:t>Dhali</a:t>
            </a:r>
            <a:r>
              <a:rPr lang="en-US" sz="2400" dirty="0" smtClean="0"/>
              <a:t>, </a:t>
            </a:r>
            <a:r>
              <a:rPr lang="en-US" sz="2400" dirty="0" err="1" smtClean="0"/>
              <a:t>Mahya</a:t>
            </a:r>
            <a:r>
              <a:rPr lang="en-US" sz="2400" dirty="0" smtClean="0"/>
              <a:t> </a:t>
            </a:r>
            <a:r>
              <a:rPr lang="en-US" sz="2400" dirty="0" err="1" smtClean="0"/>
              <a:t>Ameryan</a:t>
            </a:r>
            <a:r>
              <a:rPr lang="en-US" sz="2400" dirty="0" smtClean="0"/>
              <a:t>, </a:t>
            </a:r>
            <a:r>
              <a:rPr lang="en-US" sz="2400" dirty="0" err="1" smtClean="0"/>
              <a:t>Sukalpa</a:t>
            </a:r>
            <a:r>
              <a:rPr lang="en-US" sz="2400" dirty="0" smtClean="0"/>
              <a:t> </a:t>
            </a:r>
            <a:r>
              <a:rPr lang="en-US" sz="2400" dirty="0" err="1" smtClean="0"/>
              <a:t>Chanda</a:t>
            </a:r>
            <a:endParaRPr lang="en-US" sz="2400" dirty="0" smtClean="0"/>
          </a:p>
          <a:p>
            <a:pPr eaLnBrk="1" hangingPunct="1"/>
            <a:r>
              <a:rPr lang="en-US" sz="2400" b="1" dirty="0" smtClean="0"/>
              <a:t>Users (humanities researchers)</a:t>
            </a:r>
            <a:r>
              <a:rPr lang="en-US" sz="2400" dirty="0" smtClean="0"/>
              <a:t>:</a:t>
            </a:r>
          </a:p>
          <a:p>
            <a:pPr lvl="1" eaLnBrk="1" hangingPunct="1"/>
            <a:r>
              <a:rPr lang="en-US" sz="2000" dirty="0" err="1" smtClean="0"/>
              <a:t>Jinna</a:t>
            </a:r>
            <a:r>
              <a:rPr lang="en-US" sz="2000" dirty="0" smtClean="0"/>
              <a:t> </a:t>
            </a:r>
            <a:r>
              <a:rPr lang="en-US" sz="2000" dirty="0" err="1" smtClean="0"/>
              <a:t>Smit</a:t>
            </a:r>
            <a:r>
              <a:rPr lang="en-US" sz="2000" dirty="0" smtClean="0"/>
              <a:t>, Mark </a:t>
            </a:r>
            <a:r>
              <a:rPr lang="en-US" sz="2000" dirty="0" err="1" smtClean="0"/>
              <a:t>Aussems</a:t>
            </a:r>
            <a:r>
              <a:rPr lang="en-US" sz="2000" dirty="0" smtClean="0"/>
              <a:t>, Masahiro </a:t>
            </a:r>
            <a:r>
              <a:rPr lang="en-US" sz="2000" dirty="0" err="1" smtClean="0"/>
              <a:t>Niitsuma</a:t>
            </a:r>
            <a:r>
              <a:rPr lang="en-US" sz="2000" dirty="0" smtClean="0"/>
              <a:t>, </a:t>
            </a:r>
            <a:r>
              <a:rPr lang="en-US" sz="2000" dirty="0" err="1" smtClean="0"/>
              <a:t>Mladen</a:t>
            </a:r>
            <a:r>
              <a:rPr lang="en-US" sz="2000" dirty="0" smtClean="0"/>
              <a:t> </a:t>
            </a:r>
            <a:r>
              <a:rPr lang="en-US" sz="2000" dirty="0" err="1" smtClean="0"/>
              <a:t>Popovic</a:t>
            </a:r>
            <a:r>
              <a:rPr lang="en-US" sz="2000" dirty="0" smtClean="0"/>
              <a:t>, Daniel </a:t>
            </a:r>
            <a:r>
              <a:rPr lang="en-US" sz="2000" dirty="0" err="1" smtClean="0"/>
              <a:t>Stoekl</a:t>
            </a:r>
            <a:r>
              <a:rPr lang="en-US" sz="2000" dirty="0" smtClean="0"/>
              <a:t>, </a:t>
            </a:r>
            <a:r>
              <a:rPr lang="en-US" sz="2000" dirty="0" err="1" smtClean="0"/>
              <a:t>Jetze</a:t>
            </a:r>
            <a:r>
              <a:rPr lang="en-US" sz="2000" dirty="0" smtClean="0"/>
              <a:t> </a:t>
            </a:r>
            <a:r>
              <a:rPr lang="en-US" sz="2000" dirty="0" err="1" smtClean="0"/>
              <a:t>Touber</a:t>
            </a:r>
            <a:r>
              <a:rPr lang="en-US" sz="2000" dirty="0" smtClean="0"/>
              <a:t>, Grace Fong, Elaine </a:t>
            </a:r>
            <a:r>
              <a:rPr lang="en-US" sz="2000" dirty="0" err="1" smtClean="0"/>
              <a:t>Treharne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Dominique </a:t>
            </a:r>
            <a:r>
              <a:rPr lang="en-US" sz="2000" dirty="0" err="1" smtClean="0"/>
              <a:t>Stutzmann</a:t>
            </a:r>
            <a:r>
              <a:rPr lang="en-US" sz="2000" dirty="0" smtClean="0"/>
              <a:t>, Andreas Weber, Maxim Romanov,</a:t>
            </a:r>
            <a:br>
              <a:rPr lang="en-US" sz="2000" dirty="0" smtClean="0"/>
            </a:br>
            <a:r>
              <a:rPr lang="en-US" sz="2000" dirty="0" smtClean="0"/>
              <a:t>many others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OCR</a:t>
            </a:r>
          </a:p>
          <a:p>
            <a:r>
              <a:rPr lang="en-US" dirty="0" err="1" smtClean="0"/>
              <a:t>vs</a:t>
            </a:r>
            <a:r>
              <a:rPr lang="en-US" dirty="0" smtClean="0"/>
              <a:t> Text retrieval</a:t>
            </a:r>
          </a:p>
          <a:p>
            <a:pPr lvl="1"/>
            <a:r>
              <a:rPr lang="en-US" dirty="0" smtClean="0"/>
              <a:t>Monk system: continuous learning</a:t>
            </a:r>
          </a:p>
          <a:p>
            <a:r>
              <a:rPr lang="en-US" dirty="0" smtClean="0"/>
              <a:t>Materials / Collections</a:t>
            </a:r>
          </a:p>
          <a:p>
            <a:r>
              <a:rPr lang="en-US" dirty="0" smtClean="0"/>
              <a:t>Some examples of training</a:t>
            </a:r>
          </a:p>
          <a:p>
            <a:r>
              <a:rPr lang="en-US" dirty="0" smtClean="0"/>
              <a:t>Conclusions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Overview </a:t>
            </a:r>
            <a:r>
              <a:rPr lang="nl-NL" dirty="0" smtClean="0"/>
              <a:t>- 2017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Teachers:</a:t>
            </a:r>
          </a:p>
          <a:p>
            <a:pPr lvl="1"/>
            <a:r>
              <a:rPr lang="en-US" dirty="0" smtClean="0"/>
              <a:t>Prof. Lambert </a:t>
            </a:r>
            <a:r>
              <a:rPr lang="en-US" dirty="0" err="1" smtClean="0"/>
              <a:t>Schomaker</a:t>
            </a:r>
            <a:endParaRPr lang="en-US" dirty="0" smtClean="0"/>
          </a:p>
          <a:p>
            <a:pPr lvl="1"/>
            <a:r>
              <a:rPr lang="en-US" dirty="0" smtClean="0"/>
              <a:t>Sheng He </a:t>
            </a:r>
            <a:r>
              <a:rPr lang="en-US" dirty="0" smtClean="0"/>
              <a:t>(postdoc </a:t>
            </a:r>
            <a:r>
              <a:rPr lang="en-US" dirty="0" smtClean="0"/>
              <a:t>researcher)</a:t>
            </a:r>
          </a:p>
          <a:p>
            <a:pPr lvl="1"/>
            <a:r>
              <a:rPr lang="en-US" dirty="0" err="1" smtClean="0"/>
              <a:t>Mahya</a:t>
            </a:r>
            <a:r>
              <a:rPr lang="en-US" dirty="0" smtClean="0"/>
              <a:t> </a:t>
            </a:r>
            <a:r>
              <a:rPr lang="en-US" dirty="0" err="1" smtClean="0"/>
              <a:t>Ameryan</a:t>
            </a:r>
            <a:r>
              <a:rPr lang="en-US" dirty="0" smtClean="0"/>
              <a:t> (PhD researcher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Maruf</a:t>
            </a:r>
            <a:r>
              <a:rPr lang="en-US" dirty="0" smtClean="0"/>
              <a:t> </a:t>
            </a:r>
            <a:r>
              <a:rPr lang="en-US" dirty="0" err="1" smtClean="0"/>
              <a:t>Dhali</a:t>
            </a:r>
            <a:r>
              <a:rPr lang="en-US" dirty="0" smtClean="0"/>
              <a:t> (PhD researcher)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Goal</a:t>
            </a:r>
          </a:p>
          <a:p>
            <a:endParaRPr lang="en-US" dirty="0" smtClean="0"/>
          </a:p>
          <a:p>
            <a:r>
              <a:rPr lang="en-US" dirty="0" smtClean="0"/>
              <a:t>What is handwriting recognition?</a:t>
            </a:r>
          </a:p>
          <a:p>
            <a:endParaRPr lang="en-US" dirty="0" smtClean="0"/>
          </a:p>
          <a:p>
            <a:r>
              <a:rPr lang="en-US" dirty="0" smtClean="0"/>
              <a:t>Course setup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Case: </a:t>
            </a:r>
            <a:r>
              <a:rPr lang="nl-NL" dirty="0" err="1" smtClean="0"/>
              <a:t>Optical</a:t>
            </a:r>
            <a:r>
              <a:rPr lang="nl-NL" dirty="0" smtClean="0"/>
              <a:t> </a:t>
            </a:r>
            <a:r>
              <a:rPr lang="nl-NL" dirty="0" err="1" smtClean="0"/>
              <a:t>Character</a:t>
            </a:r>
            <a:r>
              <a:rPr lang="nl-NL" dirty="0" smtClean="0"/>
              <a:t> </a:t>
            </a:r>
            <a:r>
              <a:rPr lang="nl-NL" dirty="0" err="1" smtClean="0"/>
              <a:t>Recognition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576" y="2348880"/>
            <a:ext cx="7934325" cy="388778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“The process of segmenting a text image into    </a:t>
            </a:r>
            <a:br>
              <a:rPr lang="en-US" dirty="0" smtClean="0"/>
            </a:br>
            <a:r>
              <a:rPr lang="en-US" dirty="0" smtClean="0"/>
              <a:t>  individual                                      images and </a:t>
            </a:r>
            <a:br>
              <a:rPr lang="en-US" dirty="0" smtClean="0"/>
            </a:br>
            <a:r>
              <a:rPr lang="en-US" dirty="0" smtClean="0"/>
              <a:t>  classifying each as being a letter in an alphabet”</a:t>
            </a:r>
          </a:p>
          <a:p>
            <a:r>
              <a:rPr lang="en-US" dirty="0" smtClean="0"/>
              <a:t>Impressive results on contemporary printed text in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machine fonts</a:t>
            </a:r>
            <a:r>
              <a:rPr lang="en-US" dirty="0" smtClean="0"/>
              <a:t>: with some linguistic </a:t>
            </a:r>
            <a:r>
              <a:rPr lang="en-US" dirty="0" err="1" smtClean="0"/>
              <a:t>postprocessing</a:t>
            </a:r>
            <a:r>
              <a:rPr lang="en-US" dirty="0" smtClean="0"/>
              <a:t> results are close to 100%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Solved?</a:t>
            </a:r>
            <a:endParaRPr lang="en-US" sz="3200" dirty="0" smtClean="0">
              <a:latin typeface="High Tower Text" pitchFamily="18" charset="0"/>
              <a:cs typeface="Andalus" pitchFamily="18" charset="-78"/>
            </a:endParaRPr>
          </a:p>
          <a:p>
            <a:pPr lvl="1"/>
            <a:endParaRPr lang="en-US" dirty="0" smtClean="0"/>
          </a:p>
        </p:txBody>
      </p:sp>
      <p:grpSp>
        <p:nvGrpSpPr>
          <p:cNvPr id="13" name="Groep 15"/>
          <p:cNvGrpSpPr/>
          <p:nvPr/>
        </p:nvGrpSpPr>
        <p:grpSpPr>
          <a:xfrm>
            <a:off x="2765234" y="2735818"/>
            <a:ext cx="2631201" cy="423369"/>
            <a:chOff x="2695676" y="2517791"/>
            <a:chExt cx="2631201" cy="423369"/>
          </a:xfrm>
        </p:grpSpPr>
        <p:sp>
          <p:nvSpPr>
            <p:cNvPr id="4" name="Rechthoek 3"/>
            <p:cNvSpPr/>
            <p:nvPr/>
          </p:nvSpPr>
          <p:spPr bwMode="auto">
            <a:xfrm>
              <a:off x="2695676" y="2520721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eorgia" pitchFamily="18" charset="0"/>
                  <a:ea typeface="ＭＳ Ｐゴシック" pitchFamily="34" charset="-128"/>
                </a:rPr>
                <a:t>c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5" name="Rechthoek 4"/>
            <p:cNvSpPr/>
            <p:nvPr/>
          </p:nvSpPr>
          <p:spPr bwMode="auto">
            <a:xfrm>
              <a:off x="3003446" y="2522206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eorgia" pitchFamily="18" charset="0"/>
                  <a:ea typeface="ＭＳ Ｐゴシック" pitchFamily="34" charset="-128"/>
                </a:rPr>
                <a:t>h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6" name="Rechthoek 5"/>
            <p:cNvSpPr/>
            <p:nvPr/>
          </p:nvSpPr>
          <p:spPr bwMode="auto">
            <a:xfrm>
              <a:off x="3276713" y="2517791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a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7" name="Rechthoek 6"/>
            <p:cNvSpPr/>
            <p:nvPr/>
          </p:nvSpPr>
          <p:spPr bwMode="auto">
            <a:xfrm>
              <a:off x="3562889" y="2528734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r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8" name="Rechthoek 7"/>
            <p:cNvSpPr/>
            <p:nvPr/>
          </p:nvSpPr>
          <p:spPr bwMode="auto">
            <a:xfrm>
              <a:off x="3860861" y="2540012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eorgia" pitchFamily="18" charset="0"/>
                  <a:ea typeface="ＭＳ Ｐゴシック" pitchFamily="34" charset="-128"/>
                </a:rPr>
                <a:t>a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9" name="Rechthoek 8"/>
            <p:cNvSpPr/>
            <p:nvPr/>
          </p:nvSpPr>
          <p:spPr bwMode="auto">
            <a:xfrm>
              <a:off x="4152157" y="2530367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eorgia" pitchFamily="18" charset="0"/>
                  <a:ea typeface="ＭＳ Ｐゴシック" pitchFamily="34" charset="-128"/>
                </a:rPr>
                <a:t>c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10" name="Rechthoek 9"/>
            <p:cNvSpPr/>
            <p:nvPr/>
          </p:nvSpPr>
          <p:spPr bwMode="auto">
            <a:xfrm>
              <a:off x="4453583" y="2539752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t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11" name="Rechthoek 10"/>
            <p:cNvSpPr/>
            <p:nvPr/>
          </p:nvSpPr>
          <p:spPr bwMode="auto">
            <a:xfrm>
              <a:off x="4746324" y="2534224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e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  <p:sp>
          <p:nvSpPr>
            <p:cNvPr id="12" name="Rechthoek 11"/>
            <p:cNvSpPr/>
            <p:nvPr/>
          </p:nvSpPr>
          <p:spPr bwMode="auto">
            <a:xfrm>
              <a:off x="5038845" y="2541050"/>
              <a:ext cx="288032" cy="40011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r</a:t>
              </a:r>
              <a:endParaRPr kumimoji="0" 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orgia" pitchFamily="18" charset="0"/>
                <a:ea typeface="ＭＳ Ｐゴシック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1340768"/>
            <a:ext cx="7934325" cy="657225"/>
          </a:xfrm>
        </p:spPr>
        <p:txBody>
          <a:bodyPr/>
          <a:lstStyle/>
          <a:p>
            <a:r>
              <a:rPr lang="nl-NL" dirty="0" smtClean="0"/>
              <a:t>OCR ?</a:t>
            </a:r>
            <a:r>
              <a:rPr lang="nl-NL" b="1" dirty="0" smtClean="0"/>
              <a:t/>
            </a:r>
            <a:br>
              <a:rPr lang="nl-NL" b="1" dirty="0" smtClean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650" y="2060848"/>
            <a:ext cx="7934325" cy="4031977"/>
          </a:xfrm>
          <a:ln w="0"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‘OCR’ on </a:t>
            </a:r>
            <a:r>
              <a:rPr lang="en-US" dirty="0" smtClean="0">
                <a:latin typeface="Imprint MT Shadow" pitchFamily="82" charset="0"/>
              </a:rPr>
              <a:t>historic</a:t>
            </a:r>
            <a:r>
              <a:rPr lang="en-US" dirty="0" smtClean="0"/>
              <a:t> documents does not work well</a:t>
            </a:r>
          </a:p>
          <a:p>
            <a:r>
              <a:rPr lang="en-US" dirty="0" smtClean="0"/>
              <a:t>On </a:t>
            </a:r>
            <a:r>
              <a:rPr lang="en-US" sz="3200" i="1" dirty="0" smtClean="0">
                <a:latin typeface="Brush Script MT" pitchFamily="66" charset="0"/>
              </a:rPr>
              <a:t>handwritten</a:t>
            </a:r>
            <a:r>
              <a:rPr lang="en-US" dirty="0" smtClean="0"/>
              <a:t> manuscripts it doesn’t work, at all!</a:t>
            </a:r>
          </a:p>
          <a:p>
            <a:r>
              <a:rPr lang="en-US" dirty="0" smtClean="0"/>
              <a:t>Problems: </a:t>
            </a:r>
          </a:p>
          <a:p>
            <a:pPr lvl="1"/>
            <a:r>
              <a:rPr lang="en-US" dirty="0" smtClean="0"/>
              <a:t>image quality </a:t>
            </a:r>
          </a:p>
          <a:p>
            <a:pPr lvl="1"/>
            <a:r>
              <a:rPr lang="en-US" dirty="0" smtClean="0"/>
              <a:t>unknown character shapes </a:t>
            </a:r>
          </a:p>
          <a:p>
            <a:pPr lvl="1"/>
            <a:r>
              <a:rPr lang="en-US" dirty="0" smtClean="0"/>
              <a:t>unknown statistical language models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However: pattern recognition and machine learning make enormous progress these days! </a:t>
            </a:r>
          </a:p>
          <a:p>
            <a:r>
              <a:rPr lang="en-US" dirty="0" smtClean="0"/>
              <a:t>Which methods? How to apply them?</a:t>
            </a:r>
          </a:p>
          <a:p>
            <a:pPr>
              <a:buNone/>
            </a:pPr>
            <a:endParaRPr lang="nl-NL" dirty="0" smtClean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Current technology: neat text/known language</a:t>
            </a:r>
            <a:endParaRPr lang="nl-NL" sz="2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650" y="2060848"/>
            <a:ext cx="7934325" cy="4031977"/>
          </a:xfrm>
          <a:ln w="0"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/>
              <a:t>Why is ‘OCR’, i.e., letter by letter transcription on handwriting so difficult?</a:t>
            </a:r>
          </a:p>
          <a:p>
            <a:r>
              <a:rPr lang="en-US" dirty="0" smtClean="0"/>
              <a:t>Machine print: per character, per font, 8000 training examples are needed, typically</a:t>
            </a:r>
          </a:p>
          <a:p>
            <a:r>
              <a:rPr lang="en-US" dirty="0" smtClean="0"/>
              <a:t>E. Barney-Smith: 200k instances of printed </a:t>
            </a:r>
            <a:r>
              <a:rPr lang="en-US" b="1" dirty="0" smtClean="0"/>
              <a:t>c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b="1" dirty="0" smtClean="0"/>
              <a:t>e</a:t>
            </a:r>
          </a:p>
          <a:p>
            <a:r>
              <a:rPr lang="en-US" dirty="0" err="1" smtClean="0"/>
              <a:t>Adress</a:t>
            </a:r>
            <a:r>
              <a:rPr lang="en-US" dirty="0" smtClean="0"/>
              <a:t> reading: reduced lexicon, zip codes etc., </a:t>
            </a:r>
            <a:r>
              <a:rPr lang="en-US" b="1" dirty="0" smtClean="0"/>
              <a:t>help</a:t>
            </a:r>
          </a:p>
          <a:p>
            <a:r>
              <a:rPr lang="en-US" dirty="0" smtClean="0"/>
              <a:t>In linguistic modeling: 20</a:t>
            </a:r>
            <a:r>
              <a:rPr lang="en-US" baseline="30000" dirty="0" smtClean="0"/>
              <a:t>th</a:t>
            </a:r>
            <a:r>
              <a:rPr lang="en-US" dirty="0" smtClean="0"/>
              <a:t> century newspaper corpora do very little for 15</a:t>
            </a:r>
            <a:r>
              <a:rPr lang="en-US" baseline="30000" dirty="0" smtClean="0"/>
              <a:t>th</a:t>
            </a:r>
            <a:r>
              <a:rPr lang="en-US" dirty="0" smtClean="0"/>
              <a:t> century acts</a:t>
            </a:r>
          </a:p>
          <a:p>
            <a:r>
              <a:rPr lang="en-US" dirty="0" smtClean="0"/>
              <a:t>Literary text, acts and charters each need their own knowledge models in order for OCR to work</a:t>
            </a:r>
            <a:endParaRPr lang="nl-NL" dirty="0" smtClean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1196752"/>
            <a:ext cx="7934325" cy="657225"/>
          </a:xfrm>
        </p:spPr>
        <p:txBody>
          <a:bodyPr/>
          <a:lstStyle/>
          <a:p>
            <a:r>
              <a:rPr lang="en-US" dirty="0" smtClean="0"/>
              <a:t>Handwriting recognition: eat this!</a:t>
            </a:r>
            <a:endParaRPr lang="nl-NL" dirty="0"/>
          </a:p>
        </p:txBody>
      </p:sp>
      <p:pic>
        <p:nvPicPr>
          <p:cNvPr id="4" name="Afbeelding 3" descr="Misc-Wor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44824"/>
            <a:ext cx="5213520" cy="434105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ekstvak 4"/>
          <p:cNvSpPr txBox="1"/>
          <p:nvPr/>
        </p:nvSpPr>
        <p:spPr>
          <a:xfrm>
            <a:off x="5580112" y="1772816"/>
            <a:ext cx="3057247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Many languages, scripts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Over historical periods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Contractions of letters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‘Suggested’  sloppy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   letter shapes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Individual writer styles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Image problems</a:t>
            </a:r>
          </a:p>
          <a:p>
            <a:pPr algn="l"/>
            <a:r>
              <a:rPr lang="en-US" dirty="0" smtClean="0">
                <a:solidFill>
                  <a:schemeClr val="bg2"/>
                </a:solidFill>
                <a:sym typeface="Wingdings" pitchFamily="2" charset="2"/>
              </a:rPr>
              <a:t> </a:t>
            </a:r>
            <a:r>
              <a:rPr lang="en-US" dirty="0" smtClean="0">
                <a:solidFill>
                  <a:schemeClr val="bg2"/>
                </a:solidFill>
              </a:rPr>
              <a:t>Sliding window for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  character search usually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  problematic: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     </a:t>
            </a:r>
            <a:r>
              <a:rPr lang="en-US" sz="3600" b="1" dirty="0" smtClean="0">
                <a:solidFill>
                  <a:schemeClr val="bg2"/>
                </a:solidFill>
              </a:rPr>
              <a:t>exit ‘OCR’</a:t>
            </a:r>
            <a:endParaRPr lang="nl-NL" sz="3600" b="1" dirty="0">
              <a:solidFill>
                <a:schemeClr val="bg2"/>
              </a:solidFill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2843808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7" name="Rechthoek 6"/>
          <p:cNvSpPr/>
          <p:nvPr/>
        </p:nvSpPr>
        <p:spPr bwMode="auto">
          <a:xfrm>
            <a:off x="3275856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8" name="Rechthoek 7"/>
          <p:cNvSpPr/>
          <p:nvPr/>
        </p:nvSpPr>
        <p:spPr bwMode="auto">
          <a:xfrm>
            <a:off x="3707904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9" name="Rechthoek 8"/>
          <p:cNvSpPr/>
          <p:nvPr/>
        </p:nvSpPr>
        <p:spPr bwMode="auto">
          <a:xfrm>
            <a:off x="4139952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0" name="Rechthoek 9"/>
          <p:cNvSpPr/>
          <p:nvPr/>
        </p:nvSpPr>
        <p:spPr bwMode="auto">
          <a:xfrm>
            <a:off x="4572000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5004048" y="4221088"/>
            <a:ext cx="360040" cy="864096"/>
          </a:xfrm>
          <a:prstGeom prst="rect">
            <a:avLst/>
          </a:prstGeom>
          <a:solidFill>
            <a:schemeClr val="bg1">
              <a:lumMod val="95000"/>
              <a:alpha val="21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Monk</a:t>
            </a:r>
            <a:r>
              <a:rPr lang="nl-NL" dirty="0" smtClean="0"/>
              <a:t> -</a:t>
            </a:r>
            <a:r>
              <a:rPr lang="nl-NL" b="1" dirty="0" smtClean="0"/>
              <a:t/>
            </a:r>
            <a:br>
              <a:rPr lang="nl-NL" b="1" dirty="0" smtClean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 w="0">
            <a:noFill/>
          </a:ln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Don’t promise perfection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Don’t promise ‘transcription’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Don’t promise exhaustive coverage (as in databases)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use of human trainers, volunteers</a:t>
            </a:r>
          </a:p>
          <a:p>
            <a:r>
              <a:rPr lang="en-US" dirty="0" smtClean="0"/>
              <a:t>Word spotting:</a:t>
            </a:r>
            <a:endParaRPr lang="nl-NL" dirty="0" smtClean="0"/>
          </a:p>
          <a:p>
            <a:pPr lvl="2"/>
            <a:r>
              <a:rPr lang="en-US" dirty="0" smtClean="0"/>
              <a:t>“a Google for handwritten documents”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 bwMode="auto">
          <a:xfrm>
            <a:off x="4644008" y="1556792"/>
            <a:ext cx="33843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Design considerations</a:t>
            </a:r>
            <a:r>
              <a:rPr kumimoji="0" lang="nl-NL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nl-NL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nl-NL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 bwMode="auto">
          <a:xfrm>
            <a:off x="6012160" y="3861048"/>
            <a:ext cx="1584176" cy="43204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Monk</a:t>
            </a:r>
            <a:r>
              <a:rPr lang="nl-NL" dirty="0" smtClean="0"/>
              <a:t> -</a:t>
            </a:r>
            <a:r>
              <a:rPr lang="nl-NL" b="1" dirty="0" smtClean="0"/>
              <a:t/>
            </a:r>
            <a:br>
              <a:rPr lang="nl-NL" b="1" dirty="0" smtClean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 w="0"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Word spotting:</a:t>
            </a:r>
            <a:endParaRPr lang="nl-NL" dirty="0" smtClean="0"/>
          </a:p>
          <a:p>
            <a:pPr lvl="2"/>
            <a:r>
              <a:rPr lang="en-US" dirty="0" smtClean="0"/>
              <a:t>“a Google for handwritten documents”</a:t>
            </a:r>
          </a:p>
          <a:p>
            <a:r>
              <a:rPr lang="en-US" dirty="0" smtClean="0"/>
              <a:t>The word is a reliable chunk of information with many shape features: redundancy</a:t>
            </a:r>
            <a:br>
              <a:rPr lang="en-US" dirty="0" smtClean="0"/>
            </a:br>
            <a:r>
              <a:rPr lang="en-US" dirty="0" smtClean="0"/>
              <a:t>                                                        </a:t>
            </a:r>
            <a:r>
              <a:rPr lang="en-US" dirty="0" smtClean="0">
                <a:latin typeface="Bradley Hand ITC" pitchFamily="66" charset="0"/>
              </a:rPr>
              <a:t>         minimum</a:t>
            </a:r>
          </a:p>
          <a:p>
            <a:endParaRPr lang="en-US" dirty="0" smtClean="0"/>
          </a:p>
          <a:p>
            <a:r>
              <a:rPr lang="en-US" dirty="0" smtClean="0"/>
              <a:t>Big Data: With sufficient data, there is always a reasonable response on a query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 bwMode="auto">
          <a:xfrm>
            <a:off x="4644008" y="1556792"/>
            <a:ext cx="33843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Design considerations</a:t>
            </a:r>
            <a:r>
              <a:rPr kumimoji="0" lang="nl-NL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nl-NL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nl-NL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1" y="1484784"/>
            <a:ext cx="4248472" cy="657225"/>
          </a:xfrm>
        </p:spPr>
        <p:txBody>
          <a:bodyPr>
            <a:normAutofit/>
          </a:bodyPr>
          <a:lstStyle/>
          <a:p>
            <a:r>
              <a:rPr lang="en-US" dirty="0" smtClean="0"/>
              <a:t>Monk’s world model: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2492896"/>
            <a:ext cx="7934325" cy="3887787"/>
          </a:xfrm>
        </p:spPr>
        <p:txBody>
          <a:bodyPr/>
          <a:lstStyle/>
          <a:p>
            <a:r>
              <a:rPr lang="en-US" dirty="0" smtClean="0"/>
              <a:t>Institutes</a:t>
            </a:r>
          </a:p>
          <a:p>
            <a:pPr lvl="1"/>
            <a:r>
              <a:rPr lang="en-US" dirty="0" smtClean="0"/>
              <a:t>Collections</a:t>
            </a:r>
          </a:p>
          <a:p>
            <a:pPr lvl="2"/>
            <a:r>
              <a:rPr lang="en-US" dirty="0" smtClean="0"/>
              <a:t>Books (i.e., documents)</a:t>
            </a:r>
          </a:p>
          <a:p>
            <a:pPr lvl="3"/>
            <a:r>
              <a:rPr lang="en-US" dirty="0" smtClean="0"/>
              <a:t>Pages</a:t>
            </a:r>
          </a:p>
          <a:p>
            <a:pPr lvl="4"/>
            <a:r>
              <a:rPr lang="en-US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Paragraphs</a:t>
            </a:r>
          </a:p>
          <a:p>
            <a:pPr lvl="5"/>
            <a:r>
              <a:rPr lang="en-US" dirty="0" smtClean="0"/>
              <a:t>Lines</a:t>
            </a:r>
          </a:p>
          <a:p>
            <a:pPr lvl="6"/>
            <a:r>
              <a:rPr lang="en-US" dirty="0" smtClean="0"/>
              <a:t>Word zones and characters</a:t>
            </a:r>
          </a:p>
          <a:p>
            <a:pPr lvl="7"/>
            <a:r>
              <a:rPr lang="en-US" dirty="0" smtClean="0"/>
              <a:t>Pixels </a:t>
            </a:r>
            <a:endParaRPr lang="nl-NL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285984" y="642939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  <p:pic>
        <p:nvPicPr>
          <p:cNvPr id="5" name="Afbeelding 4" descr="Misc-Wor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2132856"/>
            <a:ext cx="2966800" cy="24703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Gebogen PIJL-OMHOOG 5"/>
          <p:cNvSpPr/>
          <p:nvPr/>
        </p:nvSpPr>
        <p:spPr bwMode="auto">
          <a:xfrm>
            <a:off x="7164288" y="4653136"/>
            <a:ext cx="720080" cy="936104"/>
          </a:xfrm>
          <a:prstGeom prst="bentUpArrow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of Monk from user perspective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Pages (read, annotate)</a:t>
            </a:r>
          </a:p>
          <a:p>
            <a:r>
              <a:rPr lang="en-US" dirty="0" smtClean="0"/>
              <a:t>Lines (read, annotate, search)</a:t>
            </a:r>
          </a:p>
          <a:p>
            <a:r>
              <a:rPr lang="en-US" dirty="0" smtClean="0"/>
              <a:t>Words (cut ROI, labeling, inspect hit lists)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General search functions,  ‘</a:t>
            </a:r>
            <a:r>
              <a:rPr lang="en-US" dirty="0" err="1" smtClean="0"/>
              <a:t>google</a:t>
            </a:r>
            <a:r>
              <a:rPr lang="en-US" dirty="0" smtClean="0"/>
              <a:t>’ </a:t>
            </a:r>
            <a:br>
              <a:rPr lang="en-US" dirty="0" smtClean="0"/>
            </a:br>
            <a:r>
              <a:rPr lang="en-US" dirty="0" smtClean="0"/>
              <a:t>over several collections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427984" y="645333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1115616" y="3645024"/>
          <a:ext cx="6096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96240">
                <a:tc>
                  <a:txBody>
                    <a:bodyPr/>
                    <a:lstStyle/>
                    <a:p>
                      <a:pPr lvl="1"/>
                      <a:r>
                        <a:rPr lang="en-US" sz="2000" i="1" dirty="0" smtClean="0"/>
                        <a:t>Human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Machine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Cut out region of interest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with</a:t>
                      </a:r>
                      <a:r>
                        <a:rPr lang="en-US" baseline="0" dirty="0" smtClean="0"/>
                        <a:t> the mouse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Segmentation of</a:t>
                      </a:r>
                      <a:r>
                        <a:rPr lang="en-US" baseline="0" dirty="0" smtClean="0"/>
                        <a:t> image into objects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Label a ROI with a text label:  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Classify</a:t>
                      </a:r>
                      <a:r>
                        <a:rPr lang="en-US" baseline="0" dirty="0" smtClean="0"/>
                        <a:t> image object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hthoek 6"/>
          <p:cNvSpPr/>
          <p:nvPr/>
        </p:nvSpPr>
        <p:spPr bwMode="auto">
          <a:xfrm>
            <a:off x="1979712" y="4077072"/>
            <a:ext cx="720080" cy="288032"/>
          </a:xfrm>
          <a:prstGeom prst="rect">
            <a:avLst/>
          </a:prstGeom>
          <a:solidFill>
            <a:srgbClr val="66CCFF">
              <a:alpha val="48627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1979712" y="5013176"/>
            <a:ext cx="1107997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827584" y="764704"/>
            <a:ext cx="7772400" cy="533400"/>
          </a:xfrm>
        </p:spPr>
        <p:txBody>
          <a:bodyPr/>
          <a:lstStyle/>
          <a:p>
            <a:r>
              <a:rPr lang="nl-NL" dirty="0" smtClean="0"/>
              <a:t>First casus: </a:t>
            </a:r>
            <a:r>
              <a:rPr lang="nl-NL" dirty="0" err="1" smtClean="0"/>
              <a:t>Cabinet</a:t>
            </a:r>
            <a:r>
              <a:rPr lang="nl-NL" dirty="0" smtClean="0"/>
              <a:t> of the Queen (</a:t>
            </a:r>
            <a:r>
              <a:rPr lang="nl-NL" dirty="0" err="1" smtClean="0"/>
              <a:t>KdK</a:t>
            </a:r>
            <a:r>
              <a:rPr lang="nl-NL" dirty="0" smtClean="0"/>
              <a:t>) </a:t>
            </a:r>
            <a:endParaRPr lang="nl-NL" dirty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11188" y="5516563"/>
            <a:ext cx="7467600" cy="1152525"/>
          </a:xfrm>
        </p:spPr>
        <p:txBody>
          <a:bodyPr/>
          <a:lstStyle/>
          <a:p>
            <a:pPr marL="0" indent="0"/>
            <a:r>
              <a:rPr lang="nl-NL" sz="1900" dirty="0"/>
              <a:t> all </a:t>
            </a:r>
            <a:r>
              <a:rPr lang="nl-NL" sz="1900" dirty="0" err="1"/>
              <a:t>laws</a:t>
            </a:r>
            <a:r>
              <a:rPr lang="nl-NL" sz="1900" dirty="0"/>
              <a:t>, </a:t>
            </a:r>
            <a:r>
              <a:rPr lang="nl-NL" sz="1900" dirty="0" err="1"/>
              <a:t>decrees</a:t>
            </a:r>
            <a:r>
              <a:rPr lang="nl-NL" sz="1900" dirty="0"/>
              <a:t> and </a:t>
            </a:r>
            <a:r>
              <a:rPr lang="nl-NL" sz="1900" dirty="0" err="1"/>
              <a:t>correspondence</a:t>
            </a:r>
            <a:r>
              <a:rPr lang="nl-NL" sz="1900" dirty="0"/>
              <a:t> are </a:t>
            </a:r>
            <a:r>
              <a:rPr lang="nl-NL" sz="1900" dirty="0" err="1"/>
              <a:t>kept</a:t>
            </a:r>
            <a:r>
              <a:rPr lang="nl-NL" sz="1900" dirty="0"/>
              <a:t>:</a:t>
            </a:r>
          </a:p>
          <a:p>
            <a:pPr lvl="1"/>
            <a:r>
              <a:rPr lang="nl-NL" sz="1900" dirty="0"/>
              <a:t>in a </a:t>
            </a:r>
            <a:r>
              <a:rPr lang="nl-NL" sz="1900" dirty="0" err="1"/>
              <a:t>chronological</a:t>
            </a:r>
            <a:r>
              <a:rPr lang="nl-NL" sz="1900" dirty="0"/>
              <a:t> order</a:t>
            </a:r>
          </a:p>
          <a:p>
            <a:pPr lvl="1"/>
            <a:r>
              <a:rPr lang="nl-NL" sz="1900" dirty="0"/>
              <a:t>and </a:t>
            </a:r>
            <a:r>
              <a:rPr lang="nl-NL" sz="1900" dirty="0" err="1"/>
              <a:t>then</a:t>
            </a:r>
            <a:r>
              <a:rPr lang="nl-NL" sz="1900" dirty="0"/>
              <a:t> in a </a:t>
            </a:r>
            <a:r>
              <a:rPr lang="nl-NL" sz="1900" dirty="0" err="1"/>
              <a:t>numerical</a:t>
            </a:r>
            <a:r>
              <a:rPr lang="nl-NL" sz="1900" dirty="0"/>
              <a:t> order</a:t>
            </a:r>
          </a:p>
        </p:txBody>
      </p:sp>
      <p:pic>
        <p:nvPicPr>
          <p:cNvPr id="55309" name="Picture 13" descr="Scratch 0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08175" y="1611313"/>
            <a:ext cx="5184775" cy="3889375"/>
          </a:xfrm>
          <a:noFill/>
          <a:ln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the Queen's Cabinet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Archival system</a:t>
            </a: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4355976" y="1628800"/>
            <a:ext cx="4419600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nl-NL" sz="1800" baseline="0" dirty="0">
                <a:solidFill>
                  <a:schemeClr val="tx1"/>
                </a:solidFill>
              </a:rPr>
              <a:t> </a:t>
            </a:r>
            <a:r>
              <a:rPr lang="nl-NL" sz="1800" baseline="0" dirty="0" err="1" smtClean="0">
                <a:solidFill>
                  <a:schemeClr val="tx1"/>
                </a:solidFill>
              </a:rPr>
              <a:t>KdK</a:t>
            </a:r>
            <a:r>
              <a:rPr lang="nl-NL" sz="1800" baseline="0" dirty="0" smtClean="0">
                <a:solidFill>
                  <a:schemeClr val="tx1"/>
                </a:solidFill>
              </a:rPr>
              <a:t> </a:t>
            </a:r>
            <a:r>
              <a:rPr lang="nl-NL" sz="1800" dirty="0" err="1" smtClean="0"/>
              <a:t>Archive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  </a:t>
            </a:r>
            <a:r>
              <a:rPr lang="nl-NL" sz="2000" baseline="0" dirty="0" err="1" smtClean="0">
                <a:solidFill>
                  <a:schemeClr val="tx1"/>
                </a:solidFill>
              </a:rPr>
              <a:t>with</a:t>
            </a:r>
            <a:r>
              <a:rPr lang="nl-NL" sz="2000" baseline="0" dirty="0" smtClean="0">
                <a:solidFill>
                  <a:schemeClr val="tx1"/>
                </a:solidFill>
              </a:rPr>
              <a:t> </a:t>
            </a:r>
            <a:r>
              <a:rPr lang="nl-NL" sz="2000" baseline="0" dirty="0">
                <a:solidFill>
                  <a:schemeClr val="tx1"/>
                </a:solidFill>
              </a:rPr>
              <a:t>a </a:t>
            </a:r>
            <a:r>
              <a:rPr lang="nl-NL" sz="2000" baseline="0" dirty="0" err="1">
                <a:solidFill>
                  <a:schemeClr val="tx1"/>
                </a:solidFill>
              </a:rPr>
              <a:t>total</a:t>
            </a:r>
            <a:r>
              <a:rPr lang="nl-NL" sz="2000" baseline="0" dirty="0">
                <a:solidFill>
                  <a:schemeClr val="tx1"/>
                </a:solidFill>
              </a:rPr>
              <a:t> </a:t>
            </a:r>
            <a:r>
              <a:rPr lang="nl-NL" sz="2000" baseline="0" dirty="0" err="1">
                <a:solidFill>
                  <a:schemeClr val="tx1"/>
                </a:solidFill>
              </a:rPr>
              <a:t>extent</a:t>
            </a:r>
            <a:r>
              <a:rPr lang="nl-NL" sz="2000" baseline="0" dirty="0">
                <a:solidFill>
                  <a:schemeClr val="tx1"/>
                </a:solidFill>
              </a:rPr>
              <a:t> of</a:t>
            </a:r>
          </a:p>
          <a:p>
            <a:pPr algn="l"/>
            <a:r>
              <a:rPr lang="nl-NL" sz="2000" baseline="0" dirty="0">
                <a:solidFill>
                  <a:schemeClr val="tx1"/>
                </a:solidFill>
              </a:rPr>
              <a:t>  (era 1798-1988):</a:t>
            </a:r>
          </a:p>
          <a:p>
            <a:pPr algn="l"/>
            <a:r>
              <a:rPr lang="nl-NL" sz="2000" baseline="0" dirty="0">
                <a:solidFill>
                  <a:schemeClr val="tx1"/>
                </a:solidFill>
              </a:rPr>
              <a:t>       -  3,250 </a:t>
            </a:r>
            <a:r>
              <a:rPr lang="nl-NL" sz="2000" baseline="0" dirty="0" err="1">
                <a:solidFill>
                  <a:schemeClr val="tx1"/>
                </a:solidFill>
              </a:rPr>
              <a:t>linear</a:t>
            </a:r>
            <a:r>
              <a:rPr lang="nl-NL" sz="2000" baseline="0" dirty="0">
                <a:solidFill>
                  <a:schemeClr val="tx1"/>
                </a:solidFill>
              </a:rPr>
              <a:t> meter of </a:t>
            </a:r>
            <a:r>
              <a:rPr lang="nl-NL" sz="2000" baseline="0" dirty="0" err="1">
                <a:solidFill>
                  <a:schemeClr val="tx1"/>
                </a:solidFill>
              </a:rPr>
              <a:t>shelves</a:t>
            </a:r>
            <a:endParaRPr lang="nl-NL" sz="2000" baseline="0" dirty="0">
              <a:solidFill>
                <a:schemeClr val="tx1"/>
              </a:solidFill>
            </a:endParaRPr>
          </a:p>
          <a:p>
            <a:pPr lvl="4" algn="l">
              <a:buFontTx/>
              <a:buChar char="•"/>
            </a:pPr>
            <a:endParaRPr lang="nl-NL" sz="2000" baseline="0" dirty="0">
              <a:solidFill>
                <a:schemeClr val="tx1"/>
              </a:solidFill>
            </a:endParaRPr>
          </a:p>
          <a:p>
            <a:pPr algn="l">
              <a:buFontTx/>
              <a:buChar char="•"/>
            </a:pPr>
            <a:r>
              <a:rPr lang="nl-NL" sz="2000" baseline="0" dirty="0">
                <a:solidFill>
                  <a:schemeClr val="tx1"/>
                </a:solidFill>
              </a:rPr>
              <a:t> </a:t>
            </a:r>
            <a:r>
              <a:rPr lang="nl-NL" sz="2000" baseline="0" dirty="0" err="1">
                <a:solidFill>
                  <a:schemeClr val="tx1"/>
                </a:solidFill>
              </a:rPr>
              <a:t>consisting</a:t>
            </a:r>
            <a:r>
              <a:rPr lang="nl-NL" sz="2000" baseline="0" dirty="0">
                <a:solidFill>
                  <a:schemeClr val="tx1"/>
                </a:solidFill>
              </a:rPr>
              <a:t> of:</a:t>
            </a:r>
          </a:p>
          <a:p>
            <a:pPr lvl="1" algn="l"/>
            <a:r>
              <a:rPr lang="nl-NL" sz="2000" baseline="0" dirty="0">
                <a:solidFill>
                  <a:schemeClr val="tx1"/>
                </a:solidFill>
              </a:rPr>
              <a:t>-  28,000 </a:t>
            </a:r>
            <a:r>
              <a:rPr lang="nl-NL" sz="2000" baseline="0" dirty="0" err="1">
                <a:solidFill>
                  <a:schemeClr val="tx1"/>
                </a:solidFill>
              </a:rPr>
              <a:t>boxes</a:t>
            </a:r>
            <a:r>
              <a:rPr lang="nl-NL" sz="2000" baseline="0" dirty="0">
                <a:solidFill>
                  <a:schemeClr val="tx1"/>
                </a:solidFill>
              </a:rPr>
              <a:t> </a:t>
            </a:r>
          </a:p>
          <a:p>
            <a:pPr lvl="1" algn="l">
              <a:buFontTx/>
              <a:buChar char="-"/>
            </a:pPr>
            <a:r>
              <a:rPr lang="nl-NL" sz="2000" baseline="0" dirty="0">
                <a:solidFill>
                  <a:schemeClr val="tx1"/>
                </a:solidFill>
              </a:rPr>
              <a:t>  average 1,000 pages per </a:t>
            </a:r>
            <a:r>
              <a:rPr lang="nl-NL" sz="2000" baseline="0" dirty="0" smtClean="0">
                <a:solidFill>
                  <a:schemeClr val="tx1"/>
                </a:solidFill>
              </a:rPr>
              <a:t>box</a:t>
            </a:r>
            <a:endParaRPr lang="nl-NL" sz="2000" baseline="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nl-NL" sz="2000" baseline="0" dirty="0">
                <a:solidFill>
                  <a:schemeClr val="tx1"/>
                </a:solidFill>
                <a:sym typeface="Wingdings" pitchFamily="2" charset="2"/>
              </a:rPr>
              <a:t>  28,000,000 </a:t>
            </a:r>
            <a:r>
              <a:rPr lang="nl-NL" sz="2000" baseline="0" dirty="0" smtClean="0">
                <a:solidFill>
                  <a:schemeClr val="tx1"/>
                </a:solidFill>
                <a:sym typeface="Wingdings" pitchFamily="2" charset="2"/>
              </a:rPr>
              <a:t>pages</a:t>
            </a:r>
          </a:p>
          <a:p>
            <a:pPr lvl="1" algn="l">
              <a:buFontTx/>
              <a:buChar char="•"/>
            </a:pPr>
            <a:r>
              <a:rPr lang="en-US" dirty="0" smtClean="0">
                <a:sym typeface="Wingdings" pitchFamily="2" charset="2"/>
              </a:rPr>
              <a:t>Of which Monk analyses the handwritten </a:t>
            </a:r>
            <a:r>
              <a:rPr lang="en-US" i="1" dirty="0" smtClean="0">
                <a:sym typeface="Wingdings" pitchFamily="2" charset="2"/>
              </a:rPr>
              <a:t>Indices</a:t>
            </a:r>
            <a:r>
              <a:rPr lang="en-US" dirty="0" smtClean="0">
                <a:sym typeface="Wingdings" pitchFamily="2" charset="2"/>
              </a:rPr>
              <a:t>, &gt; 60k pages</a:t>
            </a:r>
            <a:endParaRPr lang="en-US" sz="2000" baseline="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5845" name="Picture 5" descr="w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3654425" cy="52673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Goals of the </a:t>
            </a:r>
            <a:r>
              <a:rPr lang="nl-NL" dirty="0" err="1" smtClean="0"/>
              <a:t>course</a:t>
            </a:r>
            <a:r>
              <a:rPr lang="nl-NL" dirty="0" smtClean="0"/>
              <a:t> 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9512" y="2132856"/>
            <a:ext cx="8496944" cy="3887787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/>
              <a:t>Challenge you on several levels: </a:t>
            </a:r>
          </a:p>
          <a:p>
            <a:pPr lvl="1"/>
            <a:r>
              <a:rPr lang="en-US" dirty="0" smtClean="0"/>
              <a:t>Learn a scientific approach to pattern recognition;</a:t>
            </a:r>
          </a:p>
          <a:p>
            <a:pPr lvl="1"/>
            <a:r>
              <a:rPr lang="en-US" dirty="0" smtClean="0"/>
              <a:t>Develop your skills</a:t>
            </a:r>
          </a:p>
          <a:p>
            <a:pPr lvl="2"/>
            <a:r>
              <a:rPr lang="en-US" dirty="0" smtClean="0"/>
              <a:t> in programming for AI</a:t>
            </a:r>
          </a:p>
          <a:p>
            <a:pPr lvl="2"/>
            <a:r>
              <a:rPr lang="en-US" dirty="0" smtClean="0"/>
              <a:t> in empirical evaluation of systems</a:t>
            </a:r>
          </a:p>
          <a:p>
            <a:pPr lvl="2"/>
            <a:r>
              <a:rPr lang="en-US" dirty="0" smtClean="0"/>
              <a:t> in team work</a:t>
            </a:r>
          </a:p>
          <a:p>
            <a:pPr lvl="2"/>
            <a:r>
              <a:rPr lang="en-US" dirty="0" smtClean="0"/>
              <a:t> in scientific reporting (oral/written)</a:t>
            </a:r>
          </a:p>
          <a:p>
            <a:r>
              <a:rPr lang="en-US" dirty="0" smtClean="0"/>
              <a:t>Content area:  the elusive problem of computer-based handwriting recognition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Catch\0063-0064-a-ra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571480"/>
            <a:ext cx="8229600" cy="5516562"/>
          </a:xfrm>
          <a:prstGeom prst="rect">
            <a:avLst/>
          </a:prstGeom>
          <a:noFill/>
        </p:spPr>
      </p:pic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285984" y="642939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539552" y="6237312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KdK</a:t>
            </a:r>
            <a:r>
              <a:rPr lang="en-US" dirty="0" smtClean="0"/>
              <a:t> 1903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96752"/>
            <a:ext cx="7934325" cy="657225"/>
          </a:xfrm>
        </p:spPr>
        <p:txBody>
          <a:bodyPr/>
          <a:lstStyle/>
          <a:p>
            <a:r>
              <a:rPr lang="en-US" sz="2400" dirty="0" smtClean="0"/>
              <a:t>Coarse overview of </a:t>
            </a:r>
            <a:r>
              <a:rPr lang="en-US" sz="2400" b="1" dirty="0" smtClean="0"/>
              <a:t>current</a:t>
            </a:r>
            <a:r>
              <a:rPr lang="en-US" sz="2400" dirty="0" smtClean="0"/>
              <a:t> contents Monk,</a:t>
            </a:r>
            <a:br>
              <a:rPr lang="en-US" sz="2400" dirty="0" smtClean="0"/>
            </a:br>
            <a:r>
              <a:rPr lang="en-US" sz="2400" dirty="0" smtClean="0"/>
              <a:t>383 documents, 70k page scans</a:t>
            </a:r>
            <a:endParaRPr lang="nl-NL" sz="2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2060848"/>
            <a:ext cx="3600400" cy="388778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KdK</a:t>
            </a:r>
            <a:r>
              <a:rPr lang="nl-NL" sz="1250" dirty="0" smtClean="0"/>
              <a:t>  Dutch </a:t>
            </a:r>
            <a:r>
              <a:rPr lang="nl-NL" sz="1250" dirty="0" err="1" smtClean="0"/>
              <a:t>administrative</a:t>
            </a:r>
            <a:r>
              <a:rPr lang="nl-NL" sz="1250" dirty="0" smtClean="0"/>
              <a:t> 1893-1906  </a:t>
            </a:r>
            <a:br>
              <a:rPr lang="nl-NL" sz="1250" dirty="0" smtClean="0"/>
            </a:br>
            <a:r>
              <a:rPr lang="nl-NL" sz="1250" dirty="0" smtClean="0"/>
              <a:t>20 </a:t>
            </a:r>
            <a:r>
              <a:rPr lang="nl-NL" sz="1250" dirty="0" err="1" smtClean="0"/>
              <a:t>books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smtClean="0"/>
              <a:t>Dutch </a:t>
            </a:r>
            <a:r>
              <a:rPr lang="nl-NL" sz="1250" dirty="0" err="1" smtClean="0"/>
              <a:t>Admirality</a:t>
            </a:r>
            <a:r>
              <a:rPr lang="nl-NL" sz="1250" dirty="0" smtClean="0"/>
              <a:t> 1760-1823 5 </a:t>
            </a:r>
            <a:r>
              <a:rPr lang="nl-NL" sz="1250" dirty="0" err="1" smtClean="0"/>
              <a:t>books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Printed</a:t>
            </a:r>
            <a:r>
              <a:rPr lang="nl-NL" sz="1250" dirty="0" smtClean="0"/>
              <a:t>, </a:t>
            </a:r>
            <a:r>
              <a:rPr lang="nl-NL" sz="1250" dirty="0" err="1" smtClean="0"/>
              <a:t>Elzevirium</a:t>
            </a:r>
            <a:r>
              <a:rPr lang="nl-NL" sz="1250" dirty="0" smtClean="0"/>
              <a:t>, 1616 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Qumran</a:t>
            </a:r>
            <a:r>
              <a:rPr lang="nl-NL" sz="1250" dirty="0" smtClean="0"/>
              <a:t> </a:t>
            </a:r>
            <a:r>
              <a:rPr lang="nl-NL" sz="1250" dirty="0" err="1" smtClean="0"/>
              <a:t>scrolls</a:t>
            </a:r>
            <a:r>
              <a:rPr lang="nl-NL" sz="1250" dirty="0" smtClean="0"/>
              <a:t> (2463 scans)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Middelduits</a:t>
            </a:r>
            <a:r>
              <a:rPr lang="nl-NL" sz="1250" dirty="0" smtClean="0"/>
              <a:t> (</a:t>
            </a:r>
            <a:r>
              <a:rPr lang="nl-NL" sz="1250" dirty="0" err="1" smtClean="0"/>
              <a:t>example</a:t>
            </a:r>
            <a:r>
              <a:rPr lang="nl-NL" sz="1250" dirty="0" smtClean="0"/>
              <a:t> document)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smtClean="0"/>
              <a:t>Accounts, 1425 </a:t>
            </a:r>
            <a:r>
              <a:rPr lang="nl-NL" sz="1250" dirty="0" err="1" smtClean="0"/>
              <a:t>Gelria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smtClean="0"/>
              <a:t>Schepenbank </a:t>
            </a:r>
            <a:r>
              <a:rPr lang="nl-NL" sz="1250" dirty="0" err="1" smtClean="0"/>
              <a:t>Louvain</a:t>
            </a:r>
            <a:r>
              <a:rPr lang="nl-NL" sz="1250" dirty="0" smtClean="0"/>
              <a:t>, 1421-1559, 3 </a:t>
            </a:r>
            <a:r>
              <a:rPr lang="nl-NL" sz="1250" dirty="0" err="1" smtClean="0"/>
              <a:t>books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Colonial</a:t>
            </a:r>
            <a:r>
              <a:rPr lang="nl-NL" sz="1250" dirty="0" smtClean="0"/>
              <a:t> </a:t>
            </a:r>
            <a:r>
              <a:rPr lang="nl-NL" sz="1250" dirty="0" err="1" smtClean="0"/>
              <a:t>diary</a:t>
            </a:r>
            <a:r>
              <a:rPr lang="nl-NL" sz="1250" dirty="0" smtClean="0"/>
              <a:t> (1932)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Municipal</a:t>
            </a:r>
            <a:r>
              <a:rPr lang="nl-NL" sz="1250" dirty="0" smtClean="0"/>
              <a:t> </a:t>
            </a:r>
            <a:r>
              <a:rPr lang="nl-NL" sz="1250" dirty="0" err="1" smtClean="0"/>
              <a:t>year</a:t>
            </a:r>
            <a:r>
              <a:rPr lang="nl-NL" sz="1250" dirty="0" smtClean="0"/>
              <a:t> report 1855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smtClean="0"/>
              <a:t>20k </a:t>
            </a:r>
            <a:r>
              <a:rPr lang="nl-NL" sz="1250" dirty="0" err="1" smtClean="0"/>
              <a:t>illuminated</a:t>
            </a:r>
            <a:r>
              <a:rPr lang="nl-NL" sz="1250" dirty="0" smtClean="0"/>
              <a:t> </a:t>
            </a:r>
            <a:r>
              <a:rPr lang="nl-NL" sz="1250" dirty="0" err="1" smtClean="0"/>
              <a:t>initials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Russian</a:t>
            </a:r>
            <a:r>
              <a:rPr lang="nl-NL" sz="1250" dirty="0" smtClean="0"/>
              <a:t> </a:t>
            </a:r>
            <a:r>
              <a:rPr lang="nl-NL" sz="1250" dirty="0" err="1" smtClean="0"/>
              <a:t>handwritten</a:t>
            </a:r>
            <a:r>
              <a:rPr lang="nl-NL" sz="1250" dirty="0" smtClean="0"/>
              <a:t> </a:t>
            </a:r>
            <a:r>
              <a:rPr lang="nl-NL" sz="1250" dirty="0" err="1" smtClean="0"/>
              <a:t>newspaper</a:t>
            </a:r>
            <a:r>
              <a:rPr lang="nl-NL" sz="1250" dirty="0" smtClean="0"/>
              <a:t> 1672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Scholarly</a:t>
            </a:r>
            <a:r>
              <a:rPr lang="nl-NL" sz="1250" dirty="0" smtClean="0"/>
              <a:t> </a:t>
            </a:r>
            <a:r>
              <a:rPr lang="nl-NL" sz="1250" dirty="0" err="1" smtClean="0"/>
              <a:t>correspondence</a:t>
            </a:r>
            <a:r>
              <a:rPr lang="nl-NL" sz="1250" dirty="0" smtClean="0"/>
              <a:t> 1674-1682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Chronicon</a:t>
            </a:r>
            <a:r>
              <a:rPr lang="nl-NL" sz="1250" dirty="0" smtClean="0"/>
              <a:t> </a:t>
            </a:r>
            <a:r>
              <a:rPr lang="nl-NL" sz="1250" dirty="0" err="1" smtClean="0"/>
              <a:t>Boemorum</a:t>
            </a:r>
            <a:r>
              <a:rPr lang="nl-NL" sz="1250" dirty="0" smtClean="0"/>
              <a:t> 1201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Homiliarum</a:t>
            </a:r>
            <a:r>
              <a:rPr lang="nl-NL" sz="1250" dirty="0" smtClean="0"/>
              <a:t> </a:t>
            </a:r>
            <a:r>
              <a:rPr lang="nl-NL" sz="1250" dirty="0" err="1" smtClean="0"/>
              <a:t>Opatovicense</a:t>
            </a:r>
            <a:r>
              <a:rPr lang="nl-NL" sz="1250" dirty="0" smtClean="0"/>
              <a:t> 1150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smtClean="0"/>
              <a:t>Resoluties Staten Generaal 1627</a:t>
            </a:r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Medieval</a:t>
            </a:r>
            <a:r>
              <a:rPr lang="nl-NL" sz="1250" dirty="0" smtClean="0"/>
              <a:t> charters 1300-1550 in 25yr </a:t>
            </a:r>
            <a:r>
              <a:rPr lang="nl-NL" sz="1250" dirty="0" err="1" smtClean="0"/>
              <a:t>periods</a:t>
            </a:r>
            <a:endParaRPr lang="nl-NL" sz="1250" dirty="0" smtClean="0"/>
          </a:p>
          <a:p>
            <a:pPr>
              <a:buFont typeface="Wingdings" pitchFamily="2" charset="2"/>
              <a:buChar char="Ø"/>
            </a:pPr>
            <a:r>
              <a:rPr lang="nl-NL" sz="1250" dirty="0" err="1" smtClean="0"/>
              <a:t>Witch</a:t>
            </a:r>
            <a:r>
              <a:rPr lang="nl-NL" sz="1250" dirty="0" smtClean="0"/>
              <a:t> trial 1605</a:t>
            </a:r>
            <a:endParaRPr lang="nl-NL" sz="125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 bwMode="auto">
          <a:xfrm>
            <a:off x="4355976" y="2060848"/>
            <a:ext cx="4104456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‘Beowulf’ and related, 4 books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Ming Qing Chinese poetry , 300+ documents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Arabic document, 291 scans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Charlotte Perkins-Stetson diaries 1883-  (682p.)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err="1" smtClean="0">
                <a:solidFill>
                  <a:schemeClr val="bg2"/>
                </a:solidFill>
                <a:latin typeface="+mn-lt"/>
                <a:ea typeface="+mn-ea"/>
              </a:rPr>
              <a:t>Wittenbergsches</a:t>
            </a: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 (</a:t>
            </a:r>
            <a:r>
              <a:rPr lang="en-US" sz="1250" kern="0" dirty="0" err="1" smtClean="0">
                <a:solidFill>
                  <a:schemeClr val="bg2"/>
                </a:solidFill>
                <a:latin typeface="+mn-lt"/>
                <a:ea typeface="+mn-ea"/>
              </a:rPr>
              <a:t>fraktur</a:t>
            </a: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 machine print)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1250" kern="0" dirty="0" smtClean="0">
                <a:solidFill>
                  <a:schemeClr val="bg2"/>
                </a:solidFill>
                <a:latin typeface="+mn-lt"/>
                <a:ea typeface="+mn-ea"/>
              </a:rPr>
              <a:t>Etc. …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sz="1250" kern="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250" b="1" i="1" kern="0" dirty="0" smtClean="0">
                <a:solidFill>
                  <a:schemeClr val="bg2"/>
                </a:solidFill>
                <a:latin typeface="+mn-lt"/>
                <a:ea typeface="+mn-ea"/>
              </a:rPr>
              <a:t> </a:t>
            </a:r>
            <a:r>
              <a:rPr lang="en-US" sz="1250" b="1" i="1" kern="0" dirty="0" err="1" smtClean="0">
                <a:solidFill>
                  <a:schemeClr val="bg2"/>
                </a:solidFill>
                <a:latin typeface="+mn-lt"/>
                <a:ea typeface="+mn-ea"/>
              </a:rPr>
              <a:t>Cooperations</a:t>
            </a:r>
            <a:r>
              <a:rPr lang="en-US" sz="1250" b="1" i="1" kern="0" dirty="0" smtClean="0">
                <a:solidFill>
                  <a:schemeClr val="bg2"/>
                </a:solidFill>
                <a:latin typeface="+mn-lt"/>
                <a:ea typeface="+mn-ea"/>
              </a:rPr>
              <a:t> with:</a:t>
            </a:r>
            <a:br>
              <a:rPr lang="en-US" sz="1250" b="1" i="1" kern="0" dirty="0" smtClean="0">
                <a:solidFill>
                  <a:schemeClr val="bg2"/>
                </a:solidFill>
                <a:latin typeface="+mn-lt"/>
                <a:ea typeface="+mn-ea"/>
              </a:rPr>
            </a:br>
            <a:endParaRPr lang="en-US" sz="1250" i="1" kern="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Huygens institute,  </a:t>
            </a:r>
            <a:b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</a:b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Sorbonne,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Harvard,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Stanford,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Czech National Library,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Dutch National Library,</a:t>
            </a:r>
            <a:b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</a:b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McGill Univ.,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Utrecht Univ.,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250" i="1" kern="0" dirty="0" smtClean="0">
                <a:solidFill>
                  <a:schemeClr val="bg2"/>
                </a:solidFill>
                <a:latin typeface="+mn-lt"/>
                <a:ea typeface="+mn-ea"/>
              </a:rPr>
              <a:t>Univ. Uppsala</a:t>
            </a:r>
          </a:p>
          <a:p>
            <a:pPr marL="342900" indent="-342900" algn="l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1250" i="1" kern="0" dirty="0" smtClean="0">
                <a:solidFill>
                  <a:schemeClr val="bg2"/>
                </a:solidFill>
              </a:rPr>
              <a:t>City archive Louvain,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sz="1250" kern="0" dirty="0" smtClean="0">
              <a:solidFill>
                <a:schemeClr val="bg2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nl-NL" sz="125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617" y="81136"/>
            <a:ext cx="7182667" cy="6314738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403648" y="908720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6600"/>
                </a:solidFill>
              </a:rPr>
              <a:t>RGB</a:t>
            </a:r>
            <a:endParaRPr lang="nl-NL" b="1" dirty="0">
              <a:solidFill>
                <a:srgbClr val="006600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779912" y="908720"/>
            <a:ext cx="821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6600"/>
                </a:solidFill>
              </a:rPr>
              <a:t>Gray</a:t>
            </a:r>
            <a:endParaRPr lang="nl-NL" b="1" dirty="0">
              <a:solidFill>
                <a:srgbClr val="006600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012160" y="692696"/>
            <a:ext cx="1542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 smtClean="0">
                <a:solidFill>
                  <a:srgbClr val="006600"/>
                </a:solidFill>
              </a:rPr>
              <a:t>Gray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histogram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equalized</a:t>
            </a:r>
            <a:endParaRPr lang="nl-NL" b="1" dirty="0">
              <a:solidFill>
                <a:srgbClr val="006600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403648" y="4005064"/>
            <a:ext cx="1317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6600"/>
                </a:solidFill>
              </a:rPr>
              <a:t>Bitonal</a:t>
            </a:r>
            <a:r>
              <a:rPr lang="en-US" b="1" dirty="0" smtClean="0">
                <a:solidFill>
                  <a:srgbClr val="006600"/>
                </a:solidFill>
              </a:rPr>
              <a:t/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B/W,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dithered</a:t>
            </a:r>
            <a:endParaRPr lang="nl-NL" b="1" dirty="0">
              <a:solidFill>
                <a:srgbClr val="006600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3635896" y="3789040"/>
            <a:ext cx="1462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6600"/>
                </a:solidFill>
              </a:rPr>
              <a:t>Gray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Global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contrast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enhanced</a:t>
            </a:r>
            <a:endParaRPr lang="nl-NL" b="1" dirty="0">
              <a:solidFill>
                <a:srgbClr val="006600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6084168" y="3861048"/>
            <a:ext cx="1462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6600"/>
                </a:solidFill>
              </a:rPr>
              <a:t>Gray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Local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contrast</a:t>
            </a:r>
            <a:br>
              <a:rPr lang="en-US" b="1" dirty="0" smtClean="0">
                <a:solidFill>
                  <a:srgbClr val="006600"/>
                </a:solidFill>
              </a:rPr>
            </a:br>
            <a:r>
              <a:rPr lang="en-US" b="1" dirty="0" smtClean="0">
                <a:solidFill>
                  <a:srgbClr val="006600"/>
                </a:solidFill>
              </a:rPr>
              <a:t>enhanced</a:t>
            </a:r>
            <a:endParaRPr lang="nl-NL" b="1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414" y="182128"/>
            <a:ext cx="7669002" cy="612719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1192" y="81136"/>
            <a:ext cx="6259516" cy="63147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415" y="182128"/>
            <a:ext cx="7669000" cy="612719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351" y="239455"/>
            <a:ext cx="6886525" cy="6029878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294002" y="6457890"/>
            <a:ext cx="2600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 1421 Company C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3" name="Afbeelding 2" descr="scaled-NL_HaNa_H2_7823_0054-combi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42888"/>
            <a:ext cx="7518333" cy="6006813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980889" y="6457890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 1421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Monk &amp; the </a:t>
            </a:r>
            <a:r>
              <a:rPr lang="en-US" dirty="0" err="1" smtClean="0"/>
              <a:t>Schepenbank</a:t>
            </a:r>
            <a:r>
              <a:rPr lang="en-US" dirty="0" smtClean="0"/>
              <a:t>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Afbeelding 4" descr="145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91181"/>
            <a:ext cx="9144000" cy="2743200"/>
          </a:xfrm>
          <a:prstGeom prst="rect">
            <a:avLst/>
          </a:prstGeom>
        </p:spPr>
      </p:pic>
      <p:pic>
        <p:nvPicPr>
          <p:cNvPr id="4" name="Afbeelding 3" descr="14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2189106"/>
          </a:xfrm>
          <a:prstGeom prst="rect">
            <a:avLst/>
          </a:prstGeom>
        </p:spPr>
      </p:pic>
      <p:pic>
        <p:nvPicPr>
          <p:cNvPr id="6" name="Afbeelding 5" descr="155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318700"/>
            <a:ext cx="9144000" cy="238748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1424286" y="1041722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1421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1466902" y="3011348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1457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1554692" y="5129515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1559</a:t>
            </a:r>
            <a:endParaRPr lang="nl-NL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2" cstate="print"/>
          <a:srcRect b="45810"/>
          <a:stretch>
            <a:fillRect/>
          </a:stretch>
        </p:blipFill>
        <p:spPr bwMode="auto">
          <a:xfrm>
            <a:off x="179511" y="260648"/>
            <a:ext cx="6637417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kstvak 3"/>
          <p:cNvSpPr txBox="1"/>
          <p:nvPr/>
        </p:nvSpPr>
        <p:spPr>
          <a:xfrm>
            <a:off x="6876256" y="5301208"/>
            <a:ext cx="20185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Beowulf</a:t>
            </a:r>
          </a:p>
          <a:p>
            <a:pPr algn="l"/>
            <a:r>
              <a:rPr lang="en-US" dirty="0" smtClean="0"/>
              <a:t>Elaine </a:t>
            </a:r>
            <a:r>
              <a:rPr lang="en-US" dirty="0" err="1" smtClean="0"/>
              <a:t>Treharne</a:t>
            </a:r>
            <a:endParaRPr lang="en-US" dirty="0" smtClean="0"/>
          </a:p>
          <a:p>
            <a:pPr algn="l"/>
            <a:r>
              <a:rPr lang="en-US" dirty="0" smtClean="0"/>
              <a:t>Stanford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handwriting</a:t>
            </a:r>
            <a:r>
              <a:rPr lang="nl-NL" dirty="0" smtClean="0"/>
              <a:t> </a:t>
            </a:r>
            <a:r>
              <a:rPr lang="nl-NL" dirty="0" err="1" smtClean="0"/>
              <a:t>recognition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The automatic translation from </a:t>
            </a:r>
            <a:br>
              <a:rPr lang="en-US" dirty="0" smtClean="0"/>
            </a:br>
            <a:r>
              <a:rPr lang="en-US" dirty="0" smtClean="0"/>
              <a:t>written shapes into letter codes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Harvard / </a:t>
            </a:r>
            <a:r>
              <a:rPr lang="en-US" dirty="0" err="1" smtClean="0"/>
              <a:t>Yenchin</a:t>
            </a:r>
            <a:r>
              <a:rPr lang="en-US" dirty="0" smtClean="0"/>
              <a:t> collection – Grace Fong</a:t>
            </a:r>
            <a:endParaRPr 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8359150" cy="561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(religious text)– </a:t>
            </a:r>
            <a:r>
              <a:rPr lang="en-US" dirty="0" err="1" smtClean="0"/>
              <a:t>Wisnovsky</a:t>
            </a:r>
            <a:endParaRPr lang="en-US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383" y="1052736"/>
            <a:ext cx="8737617" cy="477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 dirty="0" err="1" smtClean="0"/>
              <a:t>Dhahabi.TarikhIslam.Tadmuri</a:t>
            </a:r>
            <a:r>
              <a:rPr lang="nl-NL" dirty="0" smtClean="0"/>
              <a:t>/tiz21 </a:t>
            </a:r>
            <a:r>
              <a:rPr lang="en-US" dirty="0" smtClean="0"/>
              <a:t>– Maxim Romanov</a:t>
            </a:r>
            <a:endParaRPr lang="en-US" dirty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113" y="204788"/>
            <a:ext cx="7797303" cy="620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pic>
        <p:nvPicPr>
          <p:cNvPr id="3" name="Afbeelding 2" descr="MMNAT01_AF_NNM001000144_00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2304256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kstvak 3"/>
          <p:cNvSpPr txBox="1"/>
          <p:nvPr/>
        </p:nvSpPr>
        <p:spPr>
          <a:xfrm>
            <a:off x="7020272" y="5085184"/>
            <a:ext cx="17636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NWO/</a:t>
            </a:r>
            <a:br>
              <a:rPr lang="en-US" dirty="0" smtClean="0"/>
            </a:br>
            <a:r>
              <a:rPr lang="en-US" dirty="0" smtClean="0"/>
              <a:t>Making Sense</a:t>
            </a:r>
            <a:br>
              <a:rPr lang="en-US" dirty="0" smtClean="0"/>
            </a:br>
            <a:r>
              <a:rPr lang="en-US" dirty="0" smtClean="0"/>
              <a:t>project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0" y="414908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 smtClean="0"/>
              <a:t>Fig. 4. Field drawing of a red-throated Barbet </a:t>
            </a:r>
            <a:r>
              <a:rPr lang="en-US" sz="1800" i="1" dirty="0" smtClean="0"/>
              <a:t>(</a:t>
            </a:r>
            <a:r>
              <a:rPr lang="en-US" sz="1800" i="1" dirty="0" err="1" smtClean="0"/>
              <a:t>Begalaima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mystacophanos</a:t>
            </a:r>
            <a:r>
              <a:rPr lang="en-US" sz="1800" i="1" dirty="0" smtClean="0"/>
              <a:t>), </a:t>
            </a:r>
            <a:r>
              <a:rPr lang="en-US" sz="1800" dirty="0" err="1" smtClean="0"/>
              <a:t>Buitenzorg</a:t>
            </a:r>
            <a:r>
              <a:rPr lang="en-US" sz="1800" dirty="0" smtClean="0"/>
              <a:t>, Java, May 1827. Each field drawing contains place names, dates, scientific names and person names. The NC collections contains ca. 2000 of such field drawings.</a:t>
            </a:r>
            <a:endParaRPr lang="nl-NL" sz="1800" dirty="0"/>
          </a:p>
        </p:txBody>
      </p:sp>
      <p:pic>
        <p:nvPicPr>
          <p:cNvPr id="10" name="Picture 2" descr="E:\MMNAT01_AF_NNM001000144_00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t="92936" r="70465" b="1249"/>
          <a:stretch/>
        </p:blipFill>
        <p:spPr bwMode="auto">
          <a:xfrm>
            <a:off x="3275856" y="1484784"/>
            <a:ext cx="2521585" cy="661035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53640926-AAD7-44d8-BBD7-CCE9431645EC}">
              <a14:shadowObscured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6372200" y="1412776"/>
            <a:ext cx="1606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Date</a:t>
            </a:r>
            <a:endParaRPr lang="nl-NL" dirty="0"/>
          </a:p>
        </p:txBody>
      </p:sp>
      <p:cxnSp>
        <p:nvCxnSpPr>
          <p:cNvPr id="13" name="Rechte verbindingslijn met pijl 12"/>
          <p:cNvCxnSpPr/>
          <p:nvPr/>
        </p:nvCxnSpPr>
        <p:spPr bwMode="auto">
          <a:xfrm flipV="1">
            <a:off x="611560" y="2276872"/>
            <a:ext cx="2808312" cy="1512168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4" name="Picture 4" descr="E:\MMNAT01_AF_NNM001000144_00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3" t="91424" r="29077" b="2468"/>
          <a:stretch/>
        </p:blipFill>
        <p:spPr bwMode="auto">
          <a:xfrm>
            <a:off x="3491880" y="2420888"/>
            <a:ext cx="2753995" cy="569595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53640926-AAD7-44d8-BBD7-CCE9431645EC}">
              <a14:shadowObscured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cxnSp>
        <p:nvCxnSpPr>
          <p:cNvPr id="16" name="Rechte verbindingslijn met pijl 15"/>
          <p:cNvCxnSpPr/>
          <p:nvPr/>
        </p:nvCxnSpPr>
        <p:spPr bwMode="auto">
          <a:xfrm flipV="1">
            <a:off x="1547664" y="3140968"/>
            <a:ext cx="2016224" cy="792088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kstvak 17"/>
          <p:cNvSpPr txBox="1"/>
          <p:nvPr/>
        </p:nvSpPr>
        <p:spPr>
          <a:xfrm>
            <a:off x="6444208" y="2348880"/>
            <a:ext cx="1992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Scientific name </a:t>
            </a:r>
            <a:br>
              <a:rPr lang="en-US" dirty="0" smtClean="0"/>
            </a:br>
            <a:r>
              <a:rPr lang="en-US" dirty="0" smtClean="0"/>
              <a:t>of species</a:t>
            </a:r>
            <a:endParaRPr lang="nl-NL" dirty="0"/>
          </a:p>
        </p:txBody>
      </p:sp>
      <p:pic>
        <p:nvPicPr>
          <p:cNvPr id="20" name="Picture 5" descr="E:\MMNAT01_AF_NNM001000144_00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2" t="93900" r="1648" b="3583"/>
          <a:stretch/>
        </p:blipFill>
        <p:spPr bwMode="auto">
          <a:xfrm>
            <a:off x="3995936" y="3429000"/>
            <a:ext cx="1266190" cy="389255"/>
          </a:xfrm>
          <a:prstGeom prst="rect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cxnSp>
        <p:nvCxnSpPr>
          <p:cNvPr id="21" name="Rechte verbindingslijn met pijl 20"/>
          <p:cNvCxnSpPr/>
          <p:nvPr/>
        </p:nvCxnSpPr>
        <p:spPr bwMode="auto">
          <a:xfrm flipV="1">
            <a:off x="2627784" y="3645024"/>
            <a:ext cx="1152128" cy="216024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kstvak 23"/>
          <p:cNvSpPr txBox="1"/>
          <p:nvPr/>
        </p:nvSpPr>
        <p:spPr>
          <a:xfrm>
            <a:off x="5508104" y="3356992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of  field</a:t>
            </a:r>
            <a:br>
              <a:rPr lang="en-US" dirty="0" smtClean="0"/>
            </a:br>
            <a:r>
              <a:rPr lang="en-US" dirty="0" smtClean="0"/>
              <a:t>scientist(=artist)</a:t>
            </a:r>
            <a:endParaRPr lang="nl-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83568" y="1268760"/>
            <a:ext cx="7934325" cy="657225"/>
          </a:xfrm>
        </p:spPr>
        <p:txBody>
          <a:bodyPr/>
          <a:lstStyle/>
          <a:p>
            <a:r>
              <a:rPr lang="en-US" dirty="0" smtClean="0"/>
              <a:t>Scanning  and image preprocessing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683568" y="1916832"/>
            <a:ext cx="80648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   ‘Simple operations’ such as ink/paper separation are not at all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   solved fundamentally in image-processing science due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   to a pervasive ‘chicken and egg’ problem:</a:t>
            </a:r>
          </a:p>
          <a:p>
            <a:pPr lvl="1" algn="l"/>
            <a:r>
              <a:rPr lang="en-US" dirty="0" smtClean="0">
                <a:solidFill>
                  <a:schemeClr val="bg2"/>
                </a:solidFill>
              </a:rPr>
              <a:t>  </a:t>
            </a:r>
            <a:r>
              <a:rPr lang="en-US" sz="2100" b="1" dirty="0" smtClean="0">
                <a:solidFill>
                  <a:schemeClr val="bg2"/>
                </a:solidFill>
              </a:rPr>
              <a:t>“In order </a:t>
            </a:r>
            <a:r>
              <a:rPr lang="en-US" sz="2100" b="1" i="1" dirty="0" smtClean="0">
                <a:solidFill>
                  <a:schemeClr val="bg2"/>
                </a:solidFill>
              </a:rPr>
              <a:t>to know the text,</a:t>
            </a:r>
            <a:br>
              <a:rPr lang="en-US" sz="2100" b="1" i="1" dirty="0" smtClean="0">
                <a:solidFill>
                  <a:schemeClr val="bg2"/>
                </a:solidFill>
              </a:rPr>
            </a:br>
            <a:r>
              <a:rPr lang="en-US" sz="2100" b="1" i="1" dirty="0" smtClean="0">
                <a:solidFill>
                  <a:schemeClr val="bg2"/>
                </a:solidFill>
              </a:rPr>
              <a:t>    a system needs a good  segmentation, but</a:t>
            </a:r>
          </a:p>
          <a:p>
            <a:pPr lvl="1" algn="l"/>
            <a:r>
              <a:rPr lang="en-US" sz="2100" b="1" dirty="0" smtClean="0">
                <a:solidFill>
                  <a:schemeClr val="bg2"/>
                </a:solidFill>
              </a:rPr>
              <a:t> </a:t>
            </a:r>
            <a:r>
              <a:rPr lang="en-US" sz="2100" b="1" i="1" dirty="0" smtClean="0">
                <a:solidFill>
                  <a:schemeClr val="bg2"/>
                </a:solidFill>
              </a:rPr>
              <a:t>a  perfect segmentation into lines and words is </a:t>
            </a:r>
            <a:br>
              <a:rPr lang="en-US" sz="2100" b="1" i="1" dirty="0" smtClean="0">
                <a:solidFill>
                  <a:schemeClr val="bg2"/>
                </a:solidFill>
              </a:rPr>
            </a:br>
            <a:r>
              <a:rPr lang="en-US" sz="2100" b="1" i="1" dirty="0" smtClean="0">
                <a:solidFill>
                  <a:schemeClr val="bg2"/>
                </a:solidFill>
              </a:rPr>
              <a:t>only possible knowing the text </a:t>
            </a:r>
            <a:r>
              <a:rPr lang="en-US" sz="2100" i="1" dirty="0" smtClean="0">
                <a:solidFill>
                  <a:schemeClr val="bg2"/>
                </a:solidFill>
              </a:rPr>
              <a:t>“</a:t>
            </a:r>
          </a:p>
          <a:p>
            <a:pPr algn="l">
              <a:buFont typeface="Arial" pitchFamily="34" charset="0"/>
              <a:buChar char="•"/>
            </a:pPr>
            <a:r>
              <a:rPr lang="en-US" sz="2100" i="1" dirty="0" smtClean="0">
                <a:solidFill>
                  <a:schemeClr val="bg2"/>
                </a:solidFill>
              </a:rPr>
              <a:t>  </a:t>
            </a:r>
            <a:r>
              <a:rPr lang="en-US" sz="2100" dirty="0" smtClean="0">
                <a:solidFill>
                  <a:schemeClr val="bg2"/>
                </a:solidFill>
              </a:rPr>
              <a:t>Also systems that claim to be segmentation free must segment text into lines and deliver ‘blank’ codes for the word separations</a:t>
            </a:r>
          </a:p>
          <a:p>
            <a:pPr algn="l">
              <a:buFont typeface="Arial" pitchFamily="34" charset="0"/>
              <a:buChar char="•"/>
            </a:pPr>
            <a:r>
              <a:rPr lang="en-US" sz="2100" dirty="0" smtClean="0">
                <a:solidFill>
                  <a:schemeClr val="bg2"/>
                </a:solidFill>
              </a:rPr>
              <a:t> Even systems that work with grey scale or color need to decide (yes/no) whether an object under focus is a real text item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67544" y="3789040"/>
            <a:ext cx="8280920" cy="193223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300" dirty="0" smtClean="0"/>
              <a:t> Several years of experimentation                 (online 3276 days)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 started in 2005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 Monk was switched on, to a largely autonomous mode, in 2009</a:t>
            </a:r>
            <a:br>
              <a:rPr lang="en-US" sz="2100" dirty="0" smtClean="0"/>
            </a:br>
            <a:endParaRPr lang="en-US" sz="2100" dirty="0" smtClean="0"/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For developing and optimizing two functions:</a:t>
            </a:r>
            <a:br>
              <a:rPr lang="en-US" sz="2300" dirty="0" smtClean="0"/>
            </a:br>
            <a:endParaRPr lang="en-US" sz="2300" dirty="0" smtClean="0"/>
          </a:p>
          <a:p>
            <a:pPr>
              <a:buFont typeface="Arial" pitchFamily="34" charset="0"/>
              <a:buChar char="•"/>
            </a:pPr>
            <a:r>
              <a:rPr lang="en-US" sz="2300" b="1" dirty="0" smtClean="0"/>
              <a:t> Retrieval</a:t>
            </a:r>
            <a:r>
              <a:rPr lang="en-US" sz="2300" dirty="0" smtClean="0"/>
              <a:t>: return images  for a given keyword  </a:t>
            </a:r>
            <a:br>
              <a:rPr lang="en-US" sz="2300" dirty="0" smtClean="0"/>
            </a:br>
            <a:endParaRPr lang="en-US" sz="2300" dirty="0" smtClean="0"/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</a:t>
            </a:r>
            <a:r>
              <a:rPr lang="en-US" sz="2300" b="1" dirty="0" smtClean="0"/>
              <a:t>Recognition</a:t>
            </a:r>
            <a:r>
              <a:rPr lang="en-US" sz="2300" dirty="0" smtClean="0"/>
              <a:t>: return the most likely word given an image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83568" y="1412777"/>
            <a:ext cx="7772400" cy="648072"/>
          </a:xfrm>
        </p:spPr>
        <p:txBody>
          <a:bodyPr/>
          <a:lstStyle/>
          <a:p>
            <a:r>
              <a:rPr lang="en-US" sz="3200" b="0" cap="none" dirty="0" smtClean="0"/>
              <a:t>Pattern recognition and machine learning</a:t>
            </a:r>
            <a:endParaRPr lang="nl-NL" sz="3200" b="0" cap="non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Line 1"/>
          <p:cNvSpPr>
            <a:spLocks noChangeShapeType="1"/>
          </p:cNvSpPr>
          <p:nvPr/>
        </p:nvSpPr>
        <p:spPr bwMode="auto">
          <a:xfrm>
            <a:off x="1658880" y="3525490"/>
            <a:ext cx="6013440" cy="1441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 type="triangle" w="lg" len="lg"/>
          </a:ln>
          <a:effectLst/>
        </p:spPr>
        <p:txBody>
          <a:bodyPr lIns="82945" tIns="41473" rIns="82945" bIns="41473"/>
          <a:lstStyle/>
          <a:p>
            <a:endParaRPr lang="nl-NL"/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247201" y="3450603"/>
            <a:ext cx="164160" cy="210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nl-NL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200" y="933218"/>
            <a:ext cx="760320" cy="7258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9520" y="5314159"/>
            <a:ext cx="717120" cy="699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7200" y="1866436"/>
            <a:ext cx="829440" cy="8295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7200" y="2574990"/>
            <a:ext cx="829440" cy="743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47200" y="3732872"/>
            <a:ext cx="829440" cy="6221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47200" y="4355018"/>
            <a:ext cx="829440" cy="9072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1627200" y="3214418"/>
            <a:ext cx="164160" cy="210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nl-NL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10400" y="3318109"/>
            <a:ext cx="777600" cy="388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35840" y="3318109"/>
            <a:ext cx="777600" cy="388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72640" y="3318109"/>
            <a:ext cx="777600" cy="388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73600" y="3318109"/>
            <a:ext cx="777600" cy="388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86" name="Line 14"/>
          <p:cNvSpPr>
            <a:spLocks noChangeShapeType="1"/>
          </p:cNvSpPr>
          <p:nvPr/>
        </p:nvSpPr>
        <p:spPr bwMode="auto">
          <a:xfrm flipV="1">
            <a:off x="4561920" y="836712"/>
            <a:ext cx="10080" cy="5386182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 type="triangle" w="lg" len="lg"/>
            <a:tailEnd type="none" w="med" len="med"/>
          </a:ln>
          <a:effectLst/>
        </p:spPr>
        <p:txBody>
          <a:bodyPr lIns="82945" tIns="41473" rIns="82945" bIns="41473"/>
          <a:lstStyle/>
          <a:p>
            <a:endParaRPr lang="nl-NL"/>
          </a:p>
        </p:txBody>
      </p:sp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47200" y="3318108"/>
            <a:ext cx="829440" cy="4147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1907704" y="188640"/>
            <a:ext cx="3067200" cy="6984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0020" rIns="81639" bIns="40820"/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2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Retrieval of </a:t>
            </a:r>
            <a:r>
              <a:rPr lang="en-US" sz="2200" b="1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instances</a:t>
            </a:r>
            <a:r>
              <a:rPr lang="en-US" sz="22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, </a:t>
            </a:r>
          </a:p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Shape Feature B                          </a:t>
            </a:r>
            <a:r>
              <a:rPr lang="en-US" sz="22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rank</a:t>
            </a:r>
            <a:r>
              <a:rPr lang="en-US" sz="2200" baseline="-250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j</a:t>
            </a:r>
            <a:r>
              <a:rPr lang="en-US" sz="2200" baseline="-250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(P(</a:t>
            </a:r>
            <a:r>
              <a:rPr lang="en-US" sz="22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X</a:t>
            </a:r>
            <a:r>
              <a:rPr lang="en-US" sz="2200" baseline="-250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j</a:t>
            </a:r>
            <a:r>
              <a:rPr lang="en-US" sz="22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|</a:t>
            </a:r>
            <a:r>
              <a:rPr lang="en-US" sz="2200" b="1" dirty="0" err="1" smtClean="0">
                <a:solidFill>
                  <a:srgbClr val="FF6600"/>
                </a:solidFill>
                <a:ea typeface="Bitstream Vera Sans" charset="0"/>
                <a:cs typeface="Bitstream Vera Sans" charset="0"/>
              </a:rPr>
              <a:t>Model</a:t>
            </a: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)</a:t>
            </a:r>
            <a:endParaRPr lang="en-US" sz="22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sp>
        <p:nvSpPr>
          <p:cNvPr id="3089" name="Text Box 17"/>
          <p:cNvSpPr txBox="1">
            <a:spLocks noChangeArrowheads="1"/>
          </p:cNvSpPr>
          <p:nvPr/>
        </p:nvSpPr>
        <p:spPr bwMode="auto">
          <a:xfrm>
            <a:off x="0" y="2708920"/>
            <a:ext cx="3384375" cy="1008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0020" rIns="81639" bIns="40820"/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2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Recognition of </a:t>
            </a:r>
            <a:r>
              <a:rPr lang="en-US" sz="2200" b="1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classes</a:t>
            </a:r>
            <a:r>
              <a:rPr lang="en-US" sz="22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,</a:t>
            </a:r>
          </a:p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2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Feature </a:t>
            </a: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A</a:t>
            </a:r>
          </a:p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sz="2200" dirty="0" smtClean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  <a:p>
            <a:pPr algn="l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2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argmax</a:t>
            </a:r>
            <a:r>
              <a:rPr lang="en-US" sz="2200" baseline="-250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i</a:t>
            </a:r>
            <a:r>
              <a:rPr lang="en-US" sz="2200" baseline="-250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(P(</a:t>
            </a:r>
            <a:r>
              <a:rPr lang="en-US" sz="2200" b="1" dirty="0" err="1" smtClean="0">
                <a:solidFill>
                  <a:srgbClr val="FF6600"/>
                </a:solidFill>
                <a:ea typeface="Bitstream Vera Sans" charset="0"/>
                <a:cs typeface="Bitstream Vera Sans" charset="0"/>
              </a:rPr>
              <a:t>Model</a:t>
            </a:r>
            <a:r>
              <a:rPr lang="en-US" sz="2200" baseline="-250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i</a:t>
            </a:r>
            <a:r>
              <a:rPr lang="en-US" sz="2200" dirty="0" err="1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|X</a:t>
            </a:r>
            <a:r>
              <a:rPr lang="en-US" sz="22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))</a:t>
            </a:r>
            <a:endParaRPr lang="en-US" sz="22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2105658" y="3078051"/>
            <a:ext cx="4796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 smtClean="0"/>
              <a:t>Rappt</a:t>
            </a:r>
            <a:r>
              <a:rPr lang="en-US" sz="1200" dirty="0" smtClean="0"/>
              <a:t>                Aug                     April                   Amsterdam        </a:t>
            </a:r>
            <a:r>
              <a:rPr lang="en-US" sz="1200" dirty="0" err="1" smtClean="0"/>
              <a:t>Besluit</a:t>
            </a:r>
            <a:endParaRPr lang="nl-NL" sz="1200" dirty="0"/>
          </a:p>
        </p:txBody>
      </p:sp>
      <p:sp>
        <p:nvSpPr>
          <p:cNvPr id="20" name="Tekstvak 19"/>
          <p:cNvSpPr txBox="1"/>
          <p:nvPr/>
        </p:nvSpPr>
        <p:spPr>
          <a:xfrm>
            <a:off x="6444208" y="5517232"/>
            <a:ext cx="22172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smtClean="0"/>
              <a:t>Van </a:t>
            </a:r>
            <a:r>
              <a:rPr lang="en-US" sz="1100" dirty="0" err="1" smtClean="0"/>
              <a:t>Oosten</a:t>
            </a:r>
            <a:r>
              <a:rPr lang="en-US" sz="1100" dirty="0" smtClean="0"/>
              <a:t> &amp; </a:t>
            </a:r>
            <a:r>
              <a:rPr lang="en-US" sz="1100" dirty="0" err="1" smtClean="0"/>
              <a:t>Schomaker</a:t>
            </a:r>
            <a:r>
              <a:rPr lang="en-US" sz="1100" dirty="0" smtClean="0"/>
              <a:t> (2013)</a:t>
            </a:r>
            <a:br>
              <a:rPr lang="en-US" sz="1100" dirty="0" smtClean="0"/>
            </a:br>
            <a:r>
              <a:rPr lang="en-US" sz="1100" dirty="0" err="1" smtClean="0"/>
              <a:t>Separability</a:t>
            </a:r>
            <a:r>
              <a:rPr lang="en-US" sz="1100" dirty="0" smtClean="0"/>
              <a:t> &amp; </a:t>
            </a:r>
            <a:r>
              <a:rPr lang="en-US" sz="1100" dirty="0" err="1" smtClean="0"/>
              <a:t>Prototypicality</a:t>
            </a:r>
            <a:r>
              <a:rPr lang="en-US" sz="1100" dirty="0" smtClean="0"/>
              <a:t> …</a:t>
            </a:r>
            <a:br>
              <a:rPr lang="en-US" sz="1100" dirty="0" smtClean="0"/>
            </a:br>
            <a:r>
              <a:rPr lang="en-US" sz="1100" dirty="0" smtClean="0"/>
              <a:t>J. Pattern Recognition</a:t>
            </a:r>
            <a:endParaRPr lang="nl-NL" sz="1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performance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 mine-shaft </a:t>
            </a:r>
            <a:br>
              <a:rPr lang="en-US" dirty="0" smtClean="0"/>
            </a:br>
            <a:r>
              <a:rPr lang="en-US" dirty="0" smtClean="0"/>
              <a:t>elevator principle: </a:t>
            </a:r>
            <a:r>
              <a:rPr lang="en-US" i="1" dirty="0" err="1" smtClean="0"/>
              <a:t>Fahrkunst</a:t>
            </a:r>
            <a:endParaRPr lang="en-US" i="1" dirty="0" smtClean="0"/>
          </a:p>
          <a:p>
            <a:r>
              <a:rPr lang="en-US" dirty="0" smtClean="0"/>
              <a:t>After having trained with </a:t>
            </a:r>
            <a:br>
              <a:rPr lang="en-US" dirty="0" smtClean="0"/>
            </a:br>
            <a:r>
              <a:rPr lang="en-US" dirty="0" smtClean="0"/>
              <a:t>method A to its ‘max’</a:t>
            </a:r>
          </a:p>
          <a:p>
            <a:r>
              <a:rPr lang="en-US" dirty="0" smtClean="0"/>
              <a:t>An orthogonal method B </a:t>
            </a:r>
            <a:br>
              <a:rPr lang="en-US" dirty="0" smtClean="0"/>
            </a:br>
            <a:r>
              <a:rPr lang="en-US" dirty="0" smtClean="0"/>
              <a:t>can reach a higher performance</a:t>
            </a:r>
          </a:p>
          <a:p>
            <a:r>
              <a:rPr lang="en-US" dirty="0" smtClean="0"/>
              <a:t>Then method A again, etc.</a:t>
            </a:r>
          </a:p>
          <a:p>
            <a:r>
              <a:rPr lang="en-US" dirty="0" smtClean="0"/>
              <a:t>Until the real asymptote is </a:t>
            </a:r>
            <a:br>
              <a:rPr lang="en-US" dirty="0" smtClean="0"/>
            </a:br>
            <a:r>
              <a:rPr lang="en-US" dirty="0" smtClean="0"/>
              <a:t>reached</a:t>
            </a:r>
          </a:p>
        </p:txBody>
      </p:sp>
      <p:pic>
        <p:nvPicPr>
          <p:cNvPr id="5" name="Afbeelding 4" descr="Fahrkunst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8144" y="800708"/>
            <a:ext cx="1872208" cy="468052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5436096" y="566124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Method A – Method B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13601" y="1700808"/>
            <a:ext cx="252505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THE SOLUTION: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24/7 learning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over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internet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RuG</a:t>
            </a: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HPC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cluster</a:t>
            </a:r>
          </a:p>
          <a:p>
            <a:endParaRPr lang="en-US" b="1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“Interactive </a:t>
            </a:r>
            <a:b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Supercomputing”</a:t>
            </a:r>
          </a:p>
        </p:txBody>
      </p:sp>
      <p:pic>
        <p:nvPicPr>
          <p:cNvPr id="29698" name="Picture 2" descr="http://www.rug.nl/infonet/medewerkers/ict/onderzoek/hpcv/faciliteiten/HPCCluster-8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3626" y="2348880"/>
            <a:ext cx="3360374" cy="2520280"/>
          </a:xfrm>
          <a:prstGeom prst="rect">
            <a:avLst/>
          </a:prstGeom>
          <a:noFill/>
        </p:spPr>
      </p:pic>
      <p:graphicFrame>
        <p:nvGraphicFramePr>
          <p:cNvPr id="5" name="Diagram 4"/>
          <p:cNvGraphicFramePr/>
          <p:nvPr/>
        </p:nvGraphicFramePr>
        <p:xfrm>
          <a:off x="2411760" y="141277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1619672" y="6400800"/>
            <a:ext cx="7067128" cy="457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Continuous learning in Big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monk-architecture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7173" y="0"/>
            <a:ext cx="4709654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handwriting</a:t>
            </a:r>
            <a:r>
              <a:rPr lang="nl-NL" dirty="0" smtClean="0"/>
              <a:t> </a:t>
            </a:r>
            <a:r>
              <a:rPr lang="nl-NL" dirty="0" err="1" smtClean="0"/>
              <a:t>recognition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The automatic translation from </a:t>
            </a:r>
            <a:br>
              <a:rPr lang="en-US" dirty="0" smtClean="0"/>
            </a:br>
            <a:r>
              <a:rPr lang="en-US" dirty="0" smtClean="0"/>
              <a:t>written shapes into </a:t>
            </a:r>
            <a:r>
              <a:rPr lang="en-US" i="1" dirty="0" smtClean="0"/>
              <a:t>letter codes</a:t>
            </a:r>
          </a:p>
          <a:p>
            <a:pPr eaLnBrk="1" hangingPunct="1">
              <a:buFontTx/>
              <a:buNone/>
            </a:pP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letter codes:</a:t>
            </a:r>
            <a:r>
              <a:rPr lang="en-US" dirty="0" smtClean="0"/>
              <a:t> ASCII and Unicode,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 which can be used by the computer for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 processing (editing, search)</a:t>
            </a:r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     But the end-user’s view may be: 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              “HWR cleans up my sloppy handwriting”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24744"/>
            <a:ext cx="717232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oelichting met afgeronde rechthoek 4"/>
          <p:cNvSpPr/>
          <p:nvPr/>
        </p:nvSpPr>
        <p:spPr bwMode="auto">
          <a:xfrm>
            <a:off x="2771800" y="3140968"/>
            <a:ext cx="2160240" cy="1123712"/>
          </a:xfrm>
          <a:prstGeom prst="wedgeRound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Maximum number</a:t>
            </a:r>
            <a:br>
              <a:rPr lang="en-US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of files</a:t>
            </a:r>
            <a:endParaRPr kumimoji="0" lang="nl-NL" sz="20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6" name="Toelichting met afgeronde rechthoek 5"/>
          <p:cNvSpPr/>
          <p:nvPr/>
        </p:nvSpPr>
        <p:spPr bwMode="auto">
          <a:xfrm>
            <a:off x="3635896" y="3501008"/>
            <a:ext cx="2160240" cy="783193"/>
          </a:xfrm>
          <a:prstGeom prst="wedgeRound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Current number</a:t>
            </a:r>
            <a:br>
              <a:rPr lang="en-US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of files</a:t>
            </a:r>
            <a:endParaRPr kumimoji="0" lang="nl-NL" sz="2000" b="0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755576" y="188640"/>
            <a:ext cx="7079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 smtClean="0"/>
              <a:t>Schomaker</a:t>
            </a:r>
            <a:r>
              <a:rPr lang="en-US" sz="1800" dirty="0" smtClean="0"/>
              <a:t>, L. (2016). Design considerations for a large-scale </a:t>
            </a:r>
            <a:br>
              <a:rPr lang="en-US" sz="1800" dirty="0" smtClean="0"/>
            </a:br>
            <a:r>
              <a:rPr lang="en-US" sz="1800" dirty="0" smtClean="0"/>
              <a:t>image-based text search engine in historical manuscript collections,</a:t>
            </a:r>
            <a:br>
              <a:rPr lang="en-US" sz="1800" dirty="0" smtClean="0"/>
            </a:br>
            <a:r>
              <a:rPr lang="en-US" sz="1800" dirty="0" smtClean="0"/>
              <a:t>Information Technology. 59, </a:t>
            </a:r>
            <a:r>
              <a:rPr lang="nl-NL" sz="1800" dirty="0" smtClean="0"/>
              <a:t> </a:t>
            </a:r>
            <a:r>
              <a:rPr lang="nl-NL" sz="1800" b="1" dirty="0" smtClean="0"/>
              <a:t>ISSN</a:t>
            </a:r>
            <a:r>
              <a:rPr lang="nl-NL" sz="1800" dirty="0" smtClean="0"/>
              <a:t>: 2196-7032</a:t>
            </a:r>
            <a:endParaRPr lang="nl-NL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866240" y="1345102"/>
            <a:ext cx="5526720" cy="3902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0020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3200" dirty="0">
                <a:solidFill>
                  <a:srgbClr val="000000"/>
                </a:solidFill>
                <a:latin typeface="+mj-lt"/>
                <a:ea typeface="Bitstream Vera Sans" charset="0"/>
                <a:cs typeface="Bitstream Vera Sans" charset="0"/>
              </a:rPr>
              <a:t> Lessons learned during Monk development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11560" y="2420888"/>
            <a:ext cx="5444640" cy="21717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/>
          <a:lstStyle/>
          <a:p>
            <a:pPr algn="l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A </a:t>
            </a: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shape feature </a:t>
            </a: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which is powerful for Retrieval </a:t>
            </a: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/>
            </a:r>
            <a:b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 may </a:t>
            </a: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not be </a:t>
            </a: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strong </a:t>
            </a: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in Recognition!</a:t>
            </a:r>
            <a:b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endParaRPr lang="en-US" sz="2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  <a:p>
            <a:pPr algn="l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Feature B: hit list should provide nice, intuitive ranking</a:t>
            </a:r>
            <a:b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  in a satisfying ‘hit list’</a:t>
            </a:r>
            <a:b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endParaRPr lang="en-US" sz="2400" dirty="0">
              <a:solidFill>
                <a:srgbClr val="000000"/>
              </a:solidFill>
              <a:ea typeface="Bitstream Vera Sans" charset="0"/>
              <a:cs typeface="Bitstream Vera Sans" charset="0"/>
            </a:endParaRPr>
          </a:p>
          <a:p>
            <a:pPr algn="l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400" dirty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Feature A: target word class should survive competition</a:t>
            </a:r>
            <a:b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 with the other word classes (emerging needle from </a:t>
            </a:r>
            <a:b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</a:br>
            <a:r>
              <a:rPr lang="en-US" sz="2400" dirty="0" smtClean="0">
                <a:solidFill>
                  <a:srgbClr val="000000"/>
                </a:solidFill>
                <a:ea typeface="Bitstream Vera Sans" charset="0"/>
                <a:cs typeface="Bitstream Vera Sans" charset="0"/>
              </a:rPr>
              <a:t>  the heterogeneous hay stack)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Examples of </a:t>
            </a:r>
            <a:r>
              <a:rPr lang="en-US" sz="2800" dirty="0" smtClean="0"/>
              <a:t>feature patterns for two words</a:t>
            </a:r>
            <a:endParaRPr lang="en-US" sz="2800" dirty="0"/>
          </a:p>
        </p:txBody>
      </p:sp>
      <p:pic>
        <p:nvPicPr>
          <p:cNvPr id="64515" name="Picture 3" descr="C:\WINDOWS\Desktop\Amsterdam+Groning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286000"/>
            <a:ext cx="5867400" cy="2933700"/>
          </a:xfrm>
          <a:prstGeom prst="rect">
            <a:avLst/>
          </a:prstGeom>
          <a:noFill/>
        </p:spPr>
      </p:pic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1104671" y="5334000"/>
            <a:ext cx="6252033" cy="5232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Amsterdam                             Groningen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285984" y="642939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7505107" y="2357430"/>
            <a:ext cx="1596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van </a:t>
            </a:r>
            <a:r>
              <a:rPr lang="en-US" sz="1800" dirty="0" err="1" smtClean="0"/>
              <a:t>der</a:t>
            </a:r>
            <a:r>
              <a:rPr lang="en-US" sz="1800" dirty="0" smtClean="0"/>
              <a:t> </a:t>
            </a:r>
            <a:r>
              <a:rPr lang="en-US" sz="1800" dirty="0" err="1" smtClean="0"/>
              <a:t>Zant</a:t>
            </a:r>
            <a:r>
              <a:rPr lang="en-US" sz="1800" dirty="0" smtClean="0"/>
              <a:t>. </a:t>
            </a:r>
            <a:br>
              <a:rPr lang="en-US" sz="1800" dirty="0" smtClean="0"/>
            </a:br>
            <a:r>
              <a:rPr lang="en-US" sz="1800" dirty="0" err="1" smtClean="0"/>
              <a:t>Schomaker</a:t>
            </a:r>
            <a:r>
              <a:rPr lang="en-US" sz="1800" dirty="0" smtClean="0"/>
              <a:t>, </a:t>
            </a:r>
            <a:br>
              <a:rPr lang="en-US" sz="1800" dirty="0" smtClean="0"/>
            </a:br>
            <a:r>
              <a:rPr lang="en-US" sz="1800" dirty="0" err="1" smtClean="0"/>
              <a:t>Haak</a:t>
            </a:r>
            <a:r>
              <a:rPr lang="en-US" sz="1800" dirty="0" smtClean="0"/>
              <a:t> (2008).</a:t>
            </a:r>
            <a:br>
              <a:rPr lang="en-US" sz="1800" dirty="0" smtClean="0"/>
            </a:br>
            <a:r>
              <a:rPr lang="en-US" sz="1800" dirty="0" smtClean="0"/>
              <a:t>IEEE PAMI</a:t>
            </a:r>
            <a:endParaRPr lang="nl-NL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609600" y="1295400"/>
          <a:ext cx="647700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0" name="Slide" r:id="rId3" imgW="4572000" imgH="3429000" progId="PowerPoint.Slide.8">
                  <p:embed/>
                </p:oleObj>
              </mc:Choice>
              <mc:Fallback>
                <p:oleObj name="Slide" r:id="rId3" imgW="4572000" imgH="3429000" progId="PowerPoint.Slide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95400"/>
                        <a:ext cx="6477000" cy="485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4570708" y="1389981"/>
            <a:ext cx="3974808" cy="8002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bg2"/>
                </a:solidFill>
                <a:latin typeface="Arial" pitchFamily="34" charset="0"/>
              </a:rPr>
              <a:t>for </a:t>
            </a:r>
            <a:r>
              <a:rPr lang="en-US" sz="2300" dirty="0" smtClean="0">
                <a:solidFill>
                  <a:schemeClr val="bg2"/>
                </a:solidFill>
                <a:latin typeface="Arial" pitchFamily="34" charset="0"/>
              </a:rPr>
              <a:t>nearest-</a:t>
            </a:r>
            <a:r>
              <a:rPr lang="en-US" sz="2300" dirty="0" err="1" smtClean="0">
                <a:solidFill>
                  <a:schemeClr val="bg2"/>
                </a:solidFill>
                <a:latin typeface="Arial" pitchFamily="34" charset="0"/>
              </a:rPr>
              <a:t>neighbour</a:t>
            </a:r>
            <a:r>
              <a:rPr lang="en-US" sz="2300" dirty="0" smtClean="0">
                <a:solidFill>
                  <a:schemeClr val="bg2"/>
                </a:solidFill>
                <a:latin typeface="Arial" pitchFamily="34" charset="0"/>
              </a:rPr>
              <a:t>  </a:t>
            </a:r>
            <a:r>
              <a:rPr lang="en-US" sz="2300" dirty="0">
                <a:solidFill>
                  <a:schemeClr val="bg2"/>
                </a:solidFill>
                <a:latin typeface="Arial" pitchFamily="34" charset="0"/>
              </a:rPr>
              <a:t>matching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>
          <a:xfrm>
            <a:off x="2285984" y="642939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experiments in recognizers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HMM (hidden Markov models) - JP van </a:t>
            </a:r>
            <a:r>
              <a:rPr lang="en-US" dirty="0" err="1" smtClean="0"/>
              <a:t>Oosten</a:t>
            </a:r>
            <a:endParaRPr lang="en-US" dirty="0" smtClean="0"/>
          </a:p>
          <a:p>
            <a:r>
              <a:rPr lang="en-US" dirty="0" smtClean="0"/>
              <a:t>Deep learning/</a:t>
            </a:r>
            <a:r>
              <a:rPr lang="en-US" dirty="0" err="1" smtClean="0"/>
              <a:t>convolutional</a:t>
            </a:r>
            <a:r>
              <a:rPr lang="en-US" dirty="0" smtClean="0"/>
              <a:t> </a:t>
            </a:r>
            <a:r>
              <a:rPr lang="en-US" dirty="0" err="1" smtClean="0"/>
              <a:t>Schomaker</a:t>
            </a:r>
            <a:r>
              <a:rPr lang="en-US" dirty="0" smtClean="0"/>
              <a:t>/</a:t>
            </a:r>
            <a:r>
              <a:rPr lang="en-US" dirty="0" err="1" smtClean="0"/>
              <a:t>Wiering</a:t>
            </a:r>
            <a:r>
              <a:rPr lang="en-US" dirty="0" smtClean="0"/>
              <a:t>/</a:t>
            </a:r>
            <a:r>
              <a:rPr lang="en-US" dirty="0" err="1" smtClean="0"/>
              <a:t>Bhowmik</a:t>
            </a:r>
            <a:r>
              <a:rPr lang="en-US" dirty="0" smtClean="0"/>
              <a:t>/</a:t>
            </a:r>
            <a:r>
              <a:rPr lang="en-US" dirty="0" err="1" smtClean="0"/>
              <a:t>Dhali</a:t>
            </a:r>
            <a:endParaRPr lang="en-US" dirty="0" smtClean="0"/>
          </a:p>
          <a:p>
            <a:r>
              <a:rPr lang="en-US" dirty="0" smtClean="0"/>
              <a:t>BLSTM – M. </a:t>
            </a:r>
            <a:r>
              <a:rPr lang="en-US" dirty="0" err="1" smtClean="0"/>
              <a:t>Ameryan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Until now, none of the newer methods is better within Monk, but this may change. We have much more data today!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monk-search-Tilbur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5" y="404664"/>
            <a:ext cx="8064895" cy="6227594"/>
          </a:xfrm>
          <a:prstGeom prst="rect">
            <a:avLst/>
          </a:prstGeom>
        </p:spPr>
      </p:pic>
      <p:sp>
        <p:nvSpPr>
          <p:cNvPr id="4" name="Tijdelijke aanduiding voor voettekst 4"/>
          <p:cNvSpPr>
            <a:spLocks noGrp="1"/>
          </p:cNvSpPr>
          <p:nvPr>
            <p:ph type="ftr" sz="quarter" idx="12"/>
          </p:nvPr>
        </p:nvSpPr>
        <p:spPr>
          <a:xfrm>
            <a:off x="2285984" y="642939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>
          <a:xfrm>
            <a:off x="2438400" y="6400800"/>
            <a:ext cx="6248400" cy="457200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>
            <a:lum bright="-14000" contrast="18000"/>
          </a:blip>
          <a:srcRect/>
          <a:stretch>
            <a:fillRect/>
          </a:stretch>
        </p:blipFill>
        <p:spPr bwMode="auto">
          <a:xfrm>
            <a:off x="171139" y="1991066"/>
            <a:ext cx="8832850" cy="3778250"/>
          </a:xfrm>
          <a:prstGeom prst="rect">
            <a:avLst/>
          </a:prstGeom>
          <a:noFill/>
          <a:ln w="6350" cap="flat" cmpd="sng">
            <a:noFill/>
            <a:prstDash val="solid"/>
            <a:miter lim="800000"/>
            <a:headEnd/>
            <a:tailEnd/>
          </a:ln>
        </p:spPr>
      </p:pic>
      <p:sp>
        <p:nvSpPr>
          <p:cNvPr id="4" name="Tekstvak 3"/>
          <p:cNvSpPr txBox="1"/>
          <p:nvPr/>
        </p:nvSpPr>
        <p:spPr>
          <a:xfrm flipH="1">
            <a:off x="4932040" y="1412776"/>
            <a:ext cx="1322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Tilburg: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1268760"/>
            <a:ext cx="7934325" cy="657225"/>
          </a:xfrm>
        </p:spPr>
        <p:txBody>
          <a:bodyPr/>
          <a:lstStyle/>
          <a:p>
            <a:r>
              <a:rPr lang="en-US" sz="2800" dirty="0" smtClean="0"/>
              <a:t>Does it work? </a:t>
            </a:r>
            <a:br>
              <a:rPr lang="en-US" sz="2800" dirty="0" smtClean="0"/>
            </a:br>
            <a:r>
              <a:rPr lang="en-US" sz="2800" dirty="0" smtClean="0"/>
              <a:t>Questions from (candidate) users</a:t>
            </a:r>
            <a:endParaRPr lang="nl-NL" sz="2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576" y="2420888"/>
            <a:ext cx="7934325" cy="3887787"/>
          </a:xfrm>
        </p:spPr>
        <p:txBody>
          <a:bodyPr/>
          <a:lstStyle/>
          <a:p>
            <a:r>
              <a:rPr lang="en-US" dirty="0" smtClean="0"/>
              <a:t>Do you need to label continuously?</a:t>
            </a:r>
          </a:p>
          <a:p>
            <a:pPr lvl="1"/>
            <a:r>
              <a:rPr lang="en-US" dirty="0" smtClean="0"/>
              <a:t>Then transcription would have been better/easier</a:t>
            </a:r>
          </a:p>
          <a:p>
            <a:r>
              <a:rPr lang="en-US" dirty="0" smtClean="0"/>
              <a:t>How good is the pattern recognition?</a:t>
            </a:r>
          </a:p>
          <a:p>
            <a:endParaRPr lang="en-US" dirty="0" smtClean="0"/>
          </a:p>
          <a:p>
            <a:r>
              <a:rPr lang="en-US" dirty="0" smtClean="0"/>
              <a:t>Do you need a supercomputer?</a:t>
            </a:r>
          </a:p>
          <a:p>
            <a:r>
              <a:rPr lang="en-US" dirty="0" smtClean="0"/>
              <a:t>How many people are working ‘back office’?</a:t>
            </a:r>
          </a:p>
          <a:p>
            <a:r>
              <a:rPr lang="en-US" dirty="0" smtClean="0"/>
              <a:t>Can I send my collection to Monk?</a:t>
            </a:r>
          </a:p>
          <a:p>
            <a:r>
              <a:rPr lang="en-US" dirty="0" smtClean="0"/>
              <a:t>What is the benefit, what is the output of the process?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The Monk system / Lambert 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7934325" cy="657225"/>
          </a:xfrm>
        </p:spPr>
        <p:txBody>
          <a:bodyPr/>
          <a:lstStyle/>
          <a:p>
            <a:pPr eaLnBrk="1" hangingPunct="1"/>
            <a:r>
              <a:rPr lang="en-GB" dirty="0" smtClean="0"/>
              <a:t>Label harvest: ‘HUMAN-confirmed’</a:t>
            </a:r>
          </a:p>
        </p:txBody>
      </p:sp>
      <p:sp>
        <p:nvSpPr>
          <p:cNvPr id="27652" name="Tijdelijke aanduiding voor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nl-NL"/>
              <a:t>18-09-2012</a:t>
            </a:r>
            <a:endParaRPr lang="en-US"/>
          </a:p>
        </p:txBody>
      </p:sp>
      <p:sp>
        <p:nvSpPr>
          <p:cNvPr id="27653" name="Tijdelijke aanduiding voor dianumm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/>
              <a:t> | </a:t>
            </a:r>
            <a:fld id="{DFB4617A-A8DB-41C9-AB87-1A79C263A683}" type="slidenum">
              <a:rPr lang="en-US"/>
              <a:pPr/>
              <a:t>58</a:t>
            </a:fld>
            <a:endParaRPr lang="en-US"/>
          </a:p>
        </p:txBody>
      </p:sp>
      <p:sp>
        <p:nvSpPr>
          <p:cNvPr id="27654" name="Tekstvak 7"/>
          <p:cNvSpPr txBox="1">
            <a:spLocks noChangeArrowheads="1"/>
          </p:cNvSpPr>
          <p:nvPr/>
        </p:nvSpPr>
        <p:spPr bwMode="auto">
          <a:xfrm>
            <a:off x="611560" y="1196752"/>
            <a:ext cx="7848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 dirty="0"/>
              <a:t>Jumps in </a:t>
            </a:r>
            <a:r>
              <a:rPr lang="en-GB" dirty="0" smtClean="0"/>
              <a:t>the number </a:t>
            </a:r>
            <a:r>
              <a:rPr lang="en-GB" dirty="0"/>
              <a:t>of </a:t>
            </a:r>
            <a:r>
              <a:rPr lang="en-GB" dirty="0" smtClean="0"/>
              <a:t>harvested word labels (y-axis) </a:t>
            </a:r>
            <a:br>
              <a:rPr lang="en-GB" dirty="0" smtClean="0"/>
            </a:br>
            <a:r>
              <a:rPr lang="en-GB" dirty="0" smtClean="0"/>
              <a:t>coincide with reaching a critical training  dataset size (time axis) </a:t>
            </a:r>
            <a:endParaRPr lang="en-GB" dirty="0"/>
          </a:p>
        </p:txBody>
      </p:sp>
      <p:sp>
        <p:nvSpPr>
          <p:cNvPr id="7" name="Tekstvak 6"/>
          <p:cNvSpPr txBox="1"/>
          <p:nvPr/>
        </p:nvSpPr>
        <p:spPr>
          <a:xfrm>
            <a:off x="6134282" y="2420888"/>
            <a:ext cx="21836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the stepwise</a:t>
            </a:r>
            <a:br>
              <a:rPr lang="en-US" dirty="0" smtClean="0"/>
            </a:br>
            <a:r>
              <a:rPr lang="en-US" dirty="0" smtClean="0"/>
              <a:t> ‘</a:t>
            </a:r>
            <a:r>
              <a:rPr lang="en-US" b="1" dirty="0" smtClean="0"/>
              <a:t>snowball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err="1" smtClean="0"/>
              <a:t>effects</a:t>
            </a:r>
            <a:r>
              <a:rPr lang="nl-NL" b="1" dirty="0" smtClean="0"/>
              <a:t>’</a:t>
            </a:r>
            <a:endParaRPr lang="en-US" b="1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4864"/>
            <a:ext cx="6156598" cy="425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6372200" y="4149080"/>
            <a:ext cx="24482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00" dirty="0" smtClean="0"/>
              <a:t>New </a:t>
            </a:r>
            <a:r>
              <a:rPr lang="en-US" sz="1900" dirty="0" err="1" smtClean="0"/>
              <a:t>Naturalis</a:t>
            </a:r>
            <a:r>
              <a:rPr lang="en-US" sz="1900" dirty="0" smtClean="0"/>
              <a:t> collection, first three document sets, </a:t>
            </a:r>
            <a:br>
              <a:rPr lang="en-US" sz="1900" dirty="0" smtClean="0"/>
            </a:br>
            <a:r>
              <a:rPr lang="en-US" sz="1900" dirty="0" smtClean="0"/>
              <a:t>March 30 to April 6, 2016  (NWO/Making Sense project)</a:t>
            </a:r>
            <a:endParaRPr lang="nl-NL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 smtClean="0"/>
              <a:t>Retrieval precision </a:t>
            </a:r>
            <a:r>
              <a:rPr lang="en-US" sz="2400" dirty="0" smtClean="0"/>
              <a:t>increases monotonously with number of word examples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sz="2400" dirty="0" smtClean="0"/>
              <a:t>Lexicon of 11k words:  &gt; 81% </a:t>
            </a:r>
            <a:r>
              <a:rPr lang="en-US" sz="2400" b="1" dirty="0" smtClean="0"/>
              <a:t>recognition rate</a:t>
            </a:r>
            <a:r>
              <a:rPr lang="en-US" sz="2400" dirty="0" smtClean="0"/>
              <a:t>, </a:t>
            </a:r>
            <a:r>
              <a:rPr lang="en-US" sz="2400" dirty="0" err="1" smtClean="0"/>
              <a:t>KdK</a:t>
            </a:r>
            <a:endParaRPr lang="en-US" sz="2400" dirty="0" smtClean="0"/>
          </a:p>
          <a:p>
            <a:r>
              <a:rPr lang="en-US" sz="2400" dirty="0" err="1" smtClean="0"/>
              <a:t>Lexwords</a:t>
            </a:r>
            <a:r>
              <a:rPr lang="en-US" sz="2400" dirty="0" smtClean="0"/>
              <a:t> with 50+ examples: &gt; 95% correct </a:t>
            </a:r>
          </a:p>
          <a:p>
            <a:r>
              <a:rPr lang="en-US" sz="2400" dirty="0" smtClean="0"/>
              <a:t>Idem,        </a:t>
            </a:r>
            <a:r>
              <a:rPr lang="en-US" sz="2400" dirty="0" err="1" smtClean="0"/>
              <a:t>Cliwoc</a:t>
            </a:r>
            <a:r>
              <a:rPr lang="en-US" sz="2400" dirty="0" smtClean="0"/>
              <a:t> captain’s logs: 93%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285984" y="6429396"/>
            <a:ext cx="4429124" cy="204772"/>
          </a:xfrm>
        </p:spPr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nl-NL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1475656" y="3068960"/>
          <a:ext cx="662473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8"/>
                <a:gridCol w="4032448"/>
              </a:tblGrid>
              <a:tr h="3347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#training</a:t>
                      </a:r>
                      <a:r>
                        <a:rPr lang="en-US" baseline="0" dirty="0" smtClean="0"/>
                        <a:t> examples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r>
                        <a:rPr lang="en-US" baseline="0" dirty="0" smtClean="0"/>
                        <a:t> to expect in Top 50</a:t>
                      </a:r>
                      <a:endParaRPr lang="nl-NL" dirty="0"/>
                    </a:p>
                  </a:txBody>
                  <a:tcPr/>
                </a:tc>
              </a:tr>
              <a:tr h="3301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Correct instance</a:t>
                      </a:r>
                      <a:r>
                        <a:rPr lang="en-US" baseline="0" dirty="0" smtClean="0"/>
                        <a:t> is good luck</a:t>
                      </a:r>
                      <a:endParaRPr lang="nl-NL" dirty="0"/>
                    </a:p>
                  </a:txBody>
                  <a:tcPr/>
                </a:tc>
              </a:tr>
              <a:tr h="3347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few </a:t>
                      </a:r>
                      <a:r>
                        <a:rPr lang="en-US" dirty="0" smtClean="0"/>
                        <a:t>correct hits</a:t>
                      </a:r>
                      <a:endParaRPr lang="nl-NL" dirty="0"/>
                    </a:p>
                  </a:txBody>
                  <a:tcPr/>
                </a:tc>
              </a:tr>
              <a:tr h="3347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Many</a:t>
                      </a:r>
                      <a:r>
                        <a:rPr lang="en-US" baseline="0" dirty="0" smtClean="0"/>
                        <a:t> useful hits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handwriting</a:t>
            </a:r>
            <a:r>
              <a:rPr lang="nl-NL" dirty="0" smtClean="0"/>
              <a:t> </a:t>
            </a:r>
            <a:r>
              <a:rPr lang="nl-NL" dirty="0" err="1" smtClean="0"/>
              <a:t>recognition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The automatic translation from </a:t>
            </a:r>
            <a:br>
              <a:rPr lang="en-US" dirty="0" smtClean="0"/>
            </a:br>
            <a:r>
              <a:rPr lang="en-US" i="1" dirty="0" smtClean="0"/>
              <a:t>written shapes </a:t>
            </a:r>
            <a:r>
              <a:rPr lang="en-US" dirty="0" smtClean="0"/>
              <a:t>into letter codes</a:t>
            </a:r>
          </a:p>
          <a:p>
            <a:pPr eaLnBrk="1" hangingPunct="1">
              <a:buFontTx/>
              <a:buNone/>
            </a:pP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What are written shapes?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268760"/>
            <a:ext cx="7934325" cy="657225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The Monk system / Lambert Schomaker</a:t>
            </a:r>
            <a:endParaRPr lang="en-US" dirty="0"/>
          </a:p>
        </p:txBody>
      </p:sp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88840"/>
            <a:ext cx="6181700" cy="427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vak 6"/>
          <p:cNvSpPr txBox="1"/>
          <p:nvPr/>
        </p:nvSpPr>
        <p:spPr>
          <a:xfrm>
            <a:off x="6500328" y="2348880"/>
            <a:ext cx="2643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126 manuscripts</a:t>
            </a:r>
          </a:p>
          <a:p>
            <a:pPr algn="l"/>
            <a:r>
              <a:rPr lang="en-US" dirty="0" smtClean="0"/>
              <a:t>Train: 25 words/class</a:t>
            </a:r>
          </a:p>
          <a:p>
            <a:pPr algn="l"/>
            <a:r>
              <a:rPr lang="en-US" dirty="0" smtClean="0"/>
              <a:t>Test: 25 words/class</a:t>
            </a:r>
            <a:endParaRPr lang="nl-NL" dirty="0"/>
          </a:p>
        </p:txBody>
      </p:sp>
      <p:sp>
        <p:nvSpPr>
          <p:cNvPr id="8" name="Afgeronde rechthoek 7"/>
          <p:cNvSpPr/>
          <p:nvPr/>
        </p:nvSpPr>
        <p:spPr bwMode="auto">
          <a:xfrm>
            <a:off x="6084168" y="2060848"/>
            <a:ext cx="288032" cy="3960000"/>
          </a:xfrm>
          <a:prstGeom prst="roundRect">
            <a:avLst/>
          </a:prstGeom>
          <a:solidFill>
            <a:srgbClr val="006600">
              <a:alpha val="43000"/>
            </a:srgb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9" name="Afgeronde rechthoek 8"/>
          <p:cNvSpPr/>
          <p:nvPr/>
        </p:nvSpPr>
        <p:spPr bwMode="auto">
          <a:xfrm>
            <a:off x="4283968" y="2060848"/>
            <a:ext cx="1296144" cy="3924000"/>
          </a:xfrm>
          <a:prstGeom prst="roundRect">
            <a:avLst/>
          </a:prstGeom>
          <a:solidFill>
            <a:srgbClr val="006600">
              <a:alpha val="12000"/>
            </a:srgbClr>
          </a:solidFill>
          <a:ln w="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0" name="Afgeronde rechthoek 9"/>
          <p:cNvSpPr/>
          <p:nvPr/>
        </p:nvSpPr>
        <p:spPr bwMode="auto">
          <a:xfrm>
            <a:off x="1187624" y="4581128"/>
            <a:ext cx="2880320" cy="144000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3000"/>
            </a:schemeClr>
          </a:solidFill>
          <a:ln w="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cxnSp>
        <p:nvCxnSpPr>
          <p:cNvPr id="12" name="Rechte verbindingslijn met pijl 11"/>
          <p:cNvCxnSpPr/>
          <p:nvPr/>
        </p:nvCxnSpPr>
        <p:spPr bwMode="auto">
          <a:xfrm flipV="1">
            <a:off x="2627784" y="3429000"/>
            <a:ext cx="1440160" cy="1080120"/>
          </a:xfrm>
          <a:prstGeom prst="straightConnector1">
            <a:avLst/>
          </a:prstGeom>
          <a:solidFill>
            <a:schemeClr val="bg1"/>
          </a:solidFill>
          <a:ln w="1238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kstvak 14"/>
          <p:cNvSpPr txBox="1"/>
          <p:nvPr/>
        </p:nvSpPr>
        <p:spPr>
          <a:xfrm rot="19365775">
            <a:off x="2124852" y="3415456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Additional</a:t>
            </a:r>
            <a:br>
              <a:rPr lang="en-US" dirty="0" smtClean="0"/>
            </a:br>
            <a:r>
              <a:rPr lang="en-US" dirty="0" smtClean="0"/>
              <a:t>labeling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83568" y="1268760"/>
            <a:ext cx="7934325" cy="657225"/>
          </a:xfrm>
        </p:spPr>
        <p:txBody>
          <a:bodyPr/>
          <a:lstStyle/>
          <a:p>
            <a:r>
              <a:rPr lang="en-US" sz="2000" dirty="0" smtClean="0"/>
              <a:t>Good results:  </a:t>
            </a:r>
            <a:r>
              <a:rPr lang="en-US" sz="2000" i="1" dirty="0" err="1" smtClean="0"/>
              <a:t>bramzeijls</a:t>
            </a:r>
            <a:r>
              <a:rPr lang="en-US" sz="2000" i="1" dirty="0" smtClean="0"/>
              <a:t> </a:t>
            </a:r>
            <a:r>
              <a:rPr lang="en-US" sz="2000" dirty="0" smtClean="0"/>
              <a:t>(top gallant’s) hit list </a:t>
            </a:r>
            <a:br>
              <a:rPr lang="en-US" sz="2000" dirty="0" smtClean="0"/>
            </a:br>
            <a:r>
              <a:rPr lang="en-US" sz="2000" dirty="0" smtClean="0"/>
              <a:t>after training on just 2 examples</a:t>
            </a:r>
            <a:endParaRPr lang="nl-NL" sz="2000" dirty="0"/>
          </a:p>
        </p:txBody>
      </p:sp>
      <p:pic>
        <p:nvPicPr>
          <p:cNvPr id="193538" name="Picture 2" descr="C:\Users\Lambert\Desktop\bramzeij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88840"/>
            <a:ext cx="7915276" cy="45910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6" name="Afbeelding 5" descr="Hitlist-Baron-11-1-201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99" y="277200"/>
            <a:ext cx="8877600" cy="6307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4" name="Afbeelding 3" descr="Hitlist-Baron-11-1-2010-green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50" y="278130"/>
            <a:ext cx="8877300" cy="63017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2" descr="C:\Users\Lambert\Desktop\Radcliffe\Tutorial\Images\Hitlist-Ann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7992888" cy="5973923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/>
        </p:nvSpPr>
        <p:spPr>
          <a:xfrm>
            <a:off x="36592" y="116632"/>
            <a:ext cx="4368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rank 343 in the list: pink </a:t>
            </a:r>
            <a:r>
              <a:rPr lang="en-US" dirty="0" err="1" smtClean="0"/>
              <a:t>newlings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 cstate="print"/>
          <a:srcRect t="2461" r="21789" b="22146"/>
          <a:stretch>
            <a:fillRect/>
          </a:stretch>
        </p:blipFill>
        <p:spPr bwMode="auto">
          <a:xfrm>
            <a:off x="179512" y="380726"/>
            <a:ext cx="8680388" cy="4704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Qumran-col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204864"/>
            <a:ext cx="7734971" cy="3696021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683568" y="1268760"/>
            <a:ext cx="6588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Monk usage example: May 2013 Qumran scrolls: </a:t>
            </a:r>
            <a:br>
              <a:rPr lang="en-US" dirty="0" smtClean="0"/>
            </a:br>
            <a:r>
              <a:rPr lang="en-US" dirty="0" smtClean="0"/>
              <a:t>Daniel </a:t>
            </a:r>
            <a:r>
              <a:rPr lang="en-US" dirty="0" err="1" smtClean="0"/>
              <a:t>Stoekl</a:t>
            </a:r>
            <a:r>
              <a:rPr lang="en-US" dirty="0" smtClean="0"/>
              <a:t> (Sorbonne), </a:t>
            </a:r>
            <a:r>
              <a:rPr lang="en-US" dirty="0" err="1" smtClean="0"/>
              <a:t>Mladen</a:t>
            </a:r>
            <a:r>
              <a:rPr lang="en-US" dirty="0" smtClean="0"/>
              <a:t> </a:t>
            </a:r>
            <a:r>
              <a:rPr lang="en-US" dirty="0" err="1" smtClean="0"/>
              <a:t>Popovics</a:t>
            </a:r>
            <a:r>
              <a:rPr lang="en-US" dirty="0" smtClean="0"/>
              <a:t> (Groningen)</a:t>
            </a:r>
            <a:endParaRPr lang="nl-NL" dirty="0"/>
          </a:p>
        </p:txBody>
      </p:sp>
      <p:sp>
        <p:nvSpPr>
          <p:cNvPr id="5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1619672" y="6400800"/>
            <a:ext cx="7067128" cy="457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Continuous learning in Big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Qumran scrolls: 2400 photographs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dirty="0" smtClean="0">
                <a:solidFill>
                  <a:schemeClr val="accent2"/>
                </a:solidFill>
              </a:rPr>
              <a:t>Monk</a:t>
            </a:r>
            <a:r>
              <a:rPr lang="en-US" dirty="0" smtClean="0"/>
              <a:t> for character labeling</a:t>
            </a:r>
          </a:p>
          <a:p>
            <a:r>
              <a:rPr lang="en-US" dirty="0" smtClean="0"/>
              <a:t>With Daniel </a:t>
            </a:r>
            <a:r>
              <a:rPr lang="en-US" dirty="0" err="1" smtClean="0"/>
              <a:t>Stoekl</a:t>
            </a:r>
            <a:r>
              <a:rPr lang="en-US" dirty="0" smtClean="0"/>
              <a:t> and </a:t>
            </a:r>
            <a:r>
              <a:rPr lang="en-US" dirty="0" err="1" smtClean="0"/>
              <a:t>Mladen</a:t>
            </a:r>
            <a:r>
              <a:rPr lang="en-US" dirty="0" smtClean="0"/>
              <a:t> </a:t>
            </a:r>
            <a:r>
              <a:rPr lang="en-US" dirty="0" err="1" smtClean="0"/>
              <a:t>Popovics</a:t>
            </a:r>
            <a:endParaRPr lang="en-US" dirty="0" smtClean="0"/>
          </a:p>
          <a:p>
            <a:r>
              <a:rPr lang="en-US" dirty="0" smtClean="0"/>
              <a:t>Using its 24/7 machine-learning cycle:</a:t>
            </a:r>
          </a:p>
          <a:p>
            <a:pPr lvl="1"/>
            <a:r>
              <a:rPr lang="en-US" dirty="0" smtClean="0"/>
              <a:t>Label </a:t>
            </a:r>
            <a:r>
              <a:rPr lang="en-US" dirty="0" smtClean="0">
                <a:sym typeface="Wingdings" pitchFamily="2" charset="2"/>
              </a:rPr>
              <a:t> Train 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 Label some More  Train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     Easily label Many</a:t>
            </a:r>
          </a:p>
          <a:p>
            <a:r>
              <a:rPr lang="en-US" b="1" dirty="0" smtClean="0"/>
              <a:t>Thousands</a:t>
            </a:r>
            <a:r>
              <a:rPr lang="en-US" dirty="0" smtClean="0"/>
              <a:t> of characters ‘mined’ out of the Qumran collection of photographs in just </a:t>
            </a:r>
            <a:r>
              <a:rPr lang="en-US" b="1" dirty="0" smtClean="0"/>
              <a:t>two weeks</a:t>
            </a:r>
            <a:r>
              <a:rPr lang="en-US" dirty="0" smtClean="0"/>
              <a:t>, with very </a:t>
            </a:r>
            <a:r>
              <a:rPr lang="en-US" b="1" dirty="0" smtClean="0"/>
              <a:t>little effort </a:t>
            </a:r>
            <a:r>
              <a:rPr lang="en-US" dirty="0" smtClean="0"/>
              <a:t>in human labeling</a:t>
            </a:r>
          </a:p>
        </p:txBody>
      </p:sp>
      <p:sp>
        <p:nvSpPr>
          <p:cNvPr id="5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1619672" y="6400800"/>
            <a:ext cx="7067128" cy="457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Continuous learning in Big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489075"/>
            <a:ext cx="8426450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1619672" y="6400800"/>
            <a:ext cx="7067128" cy="457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Continuous learning in Big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Qumran-harvist-nice-Sh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52736"/>
            <a:ext cx="9144000" cy="5639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are </a:t>
            </a:r>
            <a:r>
              <a:rPr lang="nl-NL" dirty="0" err="1" smtClean="0"/>
              <a:t>written</a:t>
            </a:r>
            <a:r>
              <a:rPr lang="nl-NL" dirty="0" smtClean="0"/>
              <a:t> </a:t>
            </a:r>
            <a:r>
              <a:rPr lang="nl-NL" dirty="0" err="1" smtClean="0"/>
              <a:t>shapes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/>
              <a:t>On-Line Recognition</a:t>
            </a:r>
            <a:r>
              <a:rPr lang="en-US" dirty="0" smtClean="0"/>
              <a:t>: temporal data, the input consists of a sequence of </a:t>
            </a:r>
            <a:r>
              <a:rPr lang="en-US" dirty="0" err="1" smtClean="0"/>
              <a:t>x,y</a:t>
            </a:r>
            <a:r>
              <a:rPr lang="en-US" dirty="0" smtClean="0"/>
              <a:t> coordinates (a </a:t>
            </a:r>
            <a:r>
              <a:rPr lang="en-US" dirty="0" err="1" smtClean="0"/>
              <a:t>vectorical</a:t>
            </a:r>
            <a:r>
              <a:rPr lang="en-US" dirty="0" smtClean="0"/>
              <a:t> representation) of the pen-tip movement</a:t>
            </a:r>
          </a:p>
          <a:p>
            <a:pPr lvl="1" eaLnBrk="1" hangingPunct="1"/>
            <a:r>
              <a:rPr lang="en-US" dirty="0" smtClean="0"/>
              <a:t>A digitizer tablet is used for recording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b="1" dirty="0" smtClean="0"/>
              <a:t>Off-line Recognition</a:t>
            </a:r>
            <a:r>
              <a:rPr lang="en-US" dirty="0" smtClean="0"/>
              <a:t>: static data, the input consists of an image of script (a pixel representation).</a:t>
            </a:r>
          </a:p>
          <a:p>
            <a:pPr lvl="1" eaLnBrk="1" hangingPunct="1"/>
            <a:r>
              <a:rPr lang="en-US" dirty="0" smtClean="0"/>
              <a:t>A scanner is user for recording the script</a:t>
            </a:r>
          </a:p>
          <a:p>
            <a:pPr lvl="1" eaLnBrk="1" hangingPunct="1"/>
            <a:r>
              <a:rPr lang="en-US" dirty="0" smtClean="0"/>
              <a:t>Often named ‘OCR’: optical character recognition</a:t>
            </a:r>
            <a:br>
              <a:rPr lang="en-US" dirty="0" smtClean="0"/>
            </a:br>
            <a:r>
              <a:rPr lang="en-US" dirty="0" smtClean="0"/>
              <a:t>(but in handwriting not always character based!)</a:t>
            </a:r>
          </a:p>
          <a:p>
            <a:pPr eaLnBrk="1" hangingPunct="1">
              <a:buFontTx/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Qumran-harvest-catalogue-to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88640"/>
            <a:ext cx="8282940" cy="6103620"/>
          </a:xfrm>
          <a:prstGeom prst="rect">
            <a:avLst/>
          </a:prstGeom>
        </p:spPr>
      </p:pic>
      <p:sp>
        <p:nvSpPr>
          <p:cNvPr id="4" name="Tijdelijke aanduiding voor voettekst 5"/>
          <p:cNvSpPr>
            <a:spLocks noGrp="1"/>
          </p:cNvSpPr>
          <p:nvPr>
            <p:ph type="ftr" sz="quarter" idx="12"/>
          </p:nvPr>
        </p:nvSpPr>
        <p:spPr>
          <a:xfrm>
            <a:off x="1619672" y="6400800"/>
            <a:ext cx="7067128" cy="457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Continuous learning in Big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Qumran-harvest-Paleo-to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" y="361950"/>
            <a:ext cx="9090660" cy="613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Qumrand.png"/>
          <p:cNvPicPr>
            <a:picLocks noChangeAspect="1"/>
          </p:cNvPicPr>
          <p:nvPr/>
        </p:nvPicPr>
        <p:blipFill>
          <a:blip r:embed="rId2" cstate="print"/>
          <a:srcRect r="2075" b="20963"/>
          <a:stretch>
            <a:fillRect/>
          </a:stretch>
        </p:blipFill>
        <p:spPr>
          <a:xfrm>
            <a:off x="-30138" y="1194192"/>
            <a:ext cx="9201292" cy="5268159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4158423" y="682906"/>
            <a:ext cx="466185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Allograph harvest in Qumran collection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The Monk System– Lambert Schomaker </a:t>
            </a:r>
            <a:endParaRPr lang="en-US" dirty="0"/>
          </a:p>
        </p:txBody>
      </p:sp>
      <p:pic>
        <p:nvPicPr>
          <p:cNvPr id="4" name="Afbeelding 3" descr="MPS1300-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00808"/>
            <a:ext cx="9144000" cy="4575399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0" y="1124744"/>
            <a:ext cx="847860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Allograph harvest 33k labels in NWO/MPS project with Huygens institute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3383998" y="5877272"/>
            <a:ext cx="379783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… harvested during March 2014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6741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827584" y="548680"/>
            <a:ext cx="6582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Yes, also Chinese characters (handwritten &amp; woodblock, </a:t>
            </a:r>
            <a:br>
              <a:rPr lang="en-US" dirty="0" smtClean="0"/>
            </a:br>
            <a:r>
              <a:rPr lang="en-US" dirty="0" smtClean="0"/>
              <a:t>Grace Fong &amp; Harvard </a:t>
            </a:r>
            <a:r>
              <a:rPr lang="en-US" dirty="0" err="1" smtClean="0"/>
              <a:t>Yenchin</a:t>
            </a:r>
            <a:r>
              <a:rPr lang="en-US" dirty="0" smtClean="0"/>
              <a:t> collection)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metaphor for the Monk process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4" name="Tekstvak 3"/>
          <p:cNvSpPr txBox="1"/>
          <p:nvPr/>
        </p:nvSpPr>
        <p:spPr>
          <a:xfrm>
            <a:off x="1331640" y="2420888"/>
            <a:ext cx="565571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 Not: a stream-lined mechanical factory</a:t>
            </a:r>
          </a:p>
          <a:p>
            <a:pPr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 Yes: crystal-like growth, </a:t>
            </a:r>
            <a:r>
              <a:rPr lang="en-US" sz="2400" dirty="0" err="1" smtClean="0">
                <a:solidFill>
                  <a:schemeClr val="bg2"/>
                </a:solidFill>
              </a:rPr>
              <a:t>arborization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</a:p>
          <a:p>
            <a:pPr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 Randomly over a large surface</a:t>
            </a:r>
          </a:p>
          <a:p>
            <a:pPr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 Energy comes from: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 human labels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 machine re-compute actions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76000"/>
            <a:ext cx="828675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00" y="1476000"/>
            <a:ext cx="828675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00" y="1476000"/>
            <a:ext cx="831532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"/>
            <a:ext cx="7934325" cy="476672"/>
          </a:xfrm>
        </p:spPr>
        <p:txBody>
          <a:bodyPr/>
          <a:lstStyle/>
          <a:p>
            <a:r>
              <a:rPr lang="en-US" sz="1800" dirty="0" smtClean="0"/>
              <a:t>Static index example: </a:t>
            </a:r>
            <a:r>
              <a:rPr lang="en-US" sz="1800" dirty="0" err="1" smtClean="0"/>
              <a:t>Chronicon</a:t>
            </a:r>
            <a:r>
              <a:rPr lang="en-US" sz="1800" dirty="0" smtClean="0"/>
              <a:t> </a:t>
            </a:r>
            <a:r>
              <a:rPr lang="en-US" sz="1800" dirty="0" err="1" smtClean="0"/>
              <a:t>Boemorum</a:t>
            </a:r>
            <a:r>
              <a:rPr lang="en-US" sz="1800" dirty="0" smtClean="0"/>
              <a:t> (1201 AD, </a:t>
            </a:r>
            <a:r>
              <a:rPr lang="en-US" sz="1800" dirty="0" err="1" smtClean="0"/>
              <a:t>Cosmas</a:t>
            </a:r>
            <a:r>
              <a:rPr lang="en-US" sz="1800" dirty="0" smtClean="0"/>
              <a:t>)</a:t>
            </a:r>
            <a:endParaRPr lang="nl-NL" sz="1800" dirty="0"/>
          </a:p>
        </p:txBody>
      </p:sp>
      <p:pic>
        <p:nvPicPr>
          <p:cNvPr id="219138" name="Picture 2" descr="C:\Users\Lambert\Desktop\Radcliffe\Tutorial\Images\Static-Index-Chronicon-Boemoru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152" y="653964"/>
            <a:ext cx="8860251" cy="4981459"/>
          </a:xfrm>
          <a:prstGeom prst="rect">
            <a:avLst/>
          </a:prstGeom>
          <a:noFill/>
        </p:spPr>
      </p:pic>
      <p:pic>
        <p:nvPicPr>
          <p:cNvPr id="4" name="Picture 4" descr="Geef een steekwoord om te zoeken in machinale of menselijke woordannotat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376" y="0"/>
            <a:ext cx="980727" cy="98072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are </a:t>
            </a:r>
            <a:r>
              <a:rPr lang="nl-NL" dirty="0" err="1" smtClean="0"/>
              <a:t>written</a:t>
            </a:r>
            <a:r>
              <a:rPr lang="nl-NL" dirty="0" smtClean="0"/>
              <a:t> </a:t>
            </a:r>
            <a:r>
              <a:rPr lang="nl-NL" dirty="0" err="1" smtClean="0"/>
              <a:t>shapes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eaLnBrk="1" hangingPunct="1"/>
            <a:r>
              <a:rPr lang="en-US" b="1" dirty="0" smtClean="0"/>
              <a:t>On-Line Recognition</a:t>
            </a:r>
            <a:r>
              <a:rPr lang="en-US" dirty="0" smtClean="0"/>
              <a:t>: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err="1" smtClean="0"/>
              <a:t>,y</a:t>
            </a:r>
            <a:r>
              <a:rPr lang="en-US" baseline="-25000" dirty="0" err="1" smtClean="0"/>
              <a:t>t</a:t>
            </a:r>
            <a:r>
              <a:rPr lang="en-US" dirty="0" smtClean="0"/>
              <a:t>,  and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t</a:t>
            </a:r>
            <a:r>
              <a:rPr lang="en-US" dirty="0" smtClean="0"/>
              <a:t> or p</a:t>
            </a:r>
            <a:r>
              <a:rPr lang="en-US" baseline="-25000" dirty="0" smtClean="0"/>
              <a:t>t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b="1" dirty="0" smtClean="0"/>
              <a:t>Off-line Recognition</a:t>
            </a:r>
            <a:r>
              <a:rPr lang="en-US" dirty="0" smtClean="0"/>
              <a:t>: I(</a:t>
            </a:r>
            <a:r>
              <a:rPr lang="en-US" dirty="0" err="1" smtClean="0"/>
              <a:t>x,y</a:t>
            </a:r>
            <a:r>
              <a:rPr lang="en-US" dirty="0" smtClean="0"/>
              <a:t>) where the image is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Black/white: 1 bit/pixel</a:t>
            </a:r>
            <a:br>
              <a:rPr lang="en-US" dirty="0" smtClean="0"/>
            </a:br>
            <a:r>
              <a:rPr lang="en-US" dirty="0" smtClean="0"/>
              <a:t>Grey: 8bits/pixel                   </a:t>
            </a:r>
            <a:r>
              <a:rPr lang="en-US" dirty="0" smtClean="0">
                <a:sym typeface="Wingdings" pitchFamily="2" charset="2"/>
              </a:rPr>
              <a:t> lately: 16bits/pixel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Color: 3x 8bits/pixel (</a:t>
            </a:r>
            <a:r>
              <a:rPr lang="en-US" dirty="0" err="1" smtClean="0"/>
              <a:t>rgb</a:t>
            </a:r>
            <a:r>
              <a:rPr lang="en-US" dirty="0" smtClean="0"/>
              <a:t>)  </a:t>
            </a:r>
            <a:r>
              <a:rPr lang="en-US" dirty="0" smtClean="0">
                <a:sym typeface="Wingdings" pitchFamily="2" charset="2"/>
              </a:rPr>
              <a:t> lately: 3x 10bits/pixel</a:t>
            </a: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5" name="Groep 24"/>
          <p:cNvGrpSpPr/>
          <p:nvPr/>
        </p:nvGrpSpPr>
        <p:grpSpPr>
          <a:xfrm>
            <a:off x="6372200" y="2060848"/>
            <a:ext cx="1584176" cy="720080"/>
            <a:chOff x="6084168" y="1844824"/>
            <a:chExt cx="1584176" cy="720080"/>
          </a:xfrm>
        </p:grpSpPr>
        <p:cxnSp>
          <p:nvCxnSpPr>
            <p:cNvPr id="7" name="Rechte verbindingslijn 6"/>
            <p:cNvCxnSpPr/>
            <p:nvPr/>
          </p:nvCxnSpPr>
          <p:spPr bwMode="auto">
            <a:xfrm>
              <a:off x="6084168" y="1844824"/>
              <a:ext cx="576064" cy="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oval" w="lg" len="med"/>
              <a:tailEnd type="oval" w="lg" len="med"/>
            </a:ln>
            <a:effectLst/>
          </p:spPr>
        </p:cxnSp>
        <p:cxnSp>
          <p:nvCxnSpPr>
            <p:cNvPr id="8" name="Rechte verbindingslijn 7"/>
            <p:cNvCxnSpPr/>
            <p:nvPr/>
          </p:nvCxnSpPr>
          <p:spPr bwMode="auto">
            <a:xfrm>
              <a:off x="6660232" y="1844824"/>
              <a:ext cx="576064" cy="288032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oval" w="lg" len="med"/>
              <a:tailEnd type="oval" w="lg" len="med"/>
            </a:ln>
            <a:effectLst/>
          </p:spPr>
        </p:cxnSp>
        <p:cxnSp>
          <p:nvCxnSpPr>
            <p:cNvPr id="10" name="Rechte verbindingslijn 9"/>
            <p:cNvCxnSpPr/>
            <p:nvPr/>
          </p:nvCxnSpPr>
          <p:spPr bwMode="auto">
            <a:xfrm>
              <a:off x="7236296" y="2132856"/>
              <a:ext cx="432048" cy="432048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oval" w="lg" len="med"/>
              <a:tailEnd type="oval" w="lg" len="med"/>
            </a:ln>
            <a:effectLst/>
          </p:spPr>
        </p:cxnSp>
      </p:grpSp>
      <p:sp>
        <p:nvSpPr>
          <p:cNvPr id="13" name="Rechthoek 12"/>
          <p:cNvSpPr/>
          <p:nvPr/>
        </p:nvSpPr>
        <p:spPr bwMode="auto">
          <a:xfrm>
            <a:off x="6516216" y="5229200"/>
            <a:ext cx="288032" cy="2880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4" name="Rechthoek 13"/>
          <p:cNvSpPr/>
          <p:nvPr/>
        </p:nvSpPr>
        <p:spPr bwMode="auto">
          <a:xfrm>
            <a:off x="6804248" y="5229200"/>
            <a:ext cx="288032" cy="2880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5" name="Rechthoek 14"/>
          <p:cNvSpPr/>
          <p:nvPr/>
        </p:nvSpPr>
        <p:spPr bwMode="auto">
          <a:xfrm>
            <a:off x="7092280" y="5229200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6" name="Rechthoek 15"/>
          <p:cNvSpPr/>
          <p:nvPr/>
        </p:nvSpPr>
        <p:spPr bwMode="auto">
          <a:xfrm>
            <a:off x="6516216" y="5517232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7" name="Rechthoek 16"/>
          <p:cNvSpPr/>
          <p:nvPr/>
        </p:nvSpPr>
        <p:spPr bwMode="auto">
          <a:xfrm>
            <a:off x="6804248" y="5517232"/>
            <a:ext cx="288032" cy="2880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8" name="Rechthoek 17"/>
          <p:cNvSpPr/>
          <p:nvPr/>
        </p:nvSpPr>
        <p:spPr bwMode="auto">
          <a:xfrm>
            <a:off x="6516216" y="5805264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19" name="Rechthoek 18"/>
          <p:cNvSpPr/>
          <p:nvPr/>
        </p:nvSpPr>
        <p:spPr bwMode="auto">
          <a:xfrm>
            <a:off x="7380312" y="5229200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0" name="Rechthoek 19"/>
          <p:cNvSpPr/>
          <p:nvPr/>
        </p:nvSpPr>
        <p:spPr bwMode="auto">
          <a:xfrm>
            <a:off x="7092280" y="5517232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1" name="Rechthoek 20"/>
          <p:cNvSpPr/>
          <p:nvPr/>
        </p:nvSpPr>
        <p:spPr bwMode="auto">
          <a:xfrm>
            <a:off x="6804248" y="5805264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2" name="Rechthoek 21"/>
          <p:cNvSpPr/>
          <p:nvPr/>
        </p:nvSpPr>
        <p:spPr bwMode="auto">
          <a:xfrm>
            <a:off x="7092280" y="5805264"/>
            <a:ext cx="288032" cy="28803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3" name="Rechthoek 22"/>
          <p:cNvSpPr/>
          <p:nvPr/>
        </p:nvSpPr>
        <p:spPr bwMode="auto">
          <a:xfrm>
            <a:off x="7380312" y="5517232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4" name="Rechthoek 23"/>
          <p:cNvSpPr/>
          <p:nvPr/>
        </p:nvSpPr>
        <p:spPr bwMode="auto">
          <a:xfrm>
            <a:off x="7380312" y="5805264"/>
            <a:ext cx="288032" cy="2880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"/>
            <a:ext cx="7934325" cy="476672"/>
          </a:xfrm>
        </p:spPr>
        <p:txBody>
          <a:bodyPr/>
          <a:lstStyle/>
          <a:p>
            <a:r>
              <a:rPr lang="en-US" sz="1800" dirty="0" smtClean="0"/>
              <a:t>Line transcriptions , actual (literal and  text-rendered @Monk-codes)</a:t>
            </a:r>
            <a:endParaRPr lang="nl-NL" sz="1800" dirty="0"/>
          </a:p>
        </p:txBody>
      </p:sp>
      <p:pic>
        <p:nvPicPr>
          <p:cNvPr id="212994" name="Picture 2" descr="C:\Users\Lambert\Desktop\Radcliffe\Tutorial\Images\Schepenbank-line-rendering-side-by-side-labeled-actual-oldfont.png"/>
          <p:cNvPicPr>
            <a:picLocks noChangeAspect="1" noChangeArrowheads="1"/>
          </p:cNvPicPr>
          <p:nvPr/>
        </p:nvPicPr>
        <p:blipFill>
          <a:blip r:embed="rId2" cstate="print"/>
          <a:srcRect r="7608"/>
          <a:stretch>
            <a:fillRect/>
          </a:stretch>
        </p:blipFill>
        <p:spPr bwMode="auto">
          <a:xfrm>
            <a:off x="0" y="260648"/>
            <a:ext cx="9139023" cy="5561418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/>
        </p:nvSpPr>
        <p:spPr>
          <a:xfrm>
            <a:off x="833873" y="6093296"/>
            <a:ext cx="5117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Arial" pitchFamily="34" charset="0"/>
                <a:cs typeface="Arial" pitchFamily="34" charset="0"/>
              </a:rPr>
              <a:t>Note: some @Monk-codes for word shapes have not been codified here, </a:t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the user can click on them to do that</a:t>
            </a:r>
            <a:endParaRPr lang="nl-NL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"/>
            <a:ext cx="7934325" cy="476672"/>
          </a:xfrm>
        </p:spPr>
        <p:txBody>
          <a:bodyPr/>
          <a:lstStyle/>
          <a:p>
            <a:r>
              <a:rPr lang="en-US" sz="1800" dirty="0" smtClean="0"/>
              <a:t>Line transcriptions , </a:t>
            </a:r>
            <a:r>
              <a:rPr lang="en-US" sz="1800" dirty="0" err="1" smtClean="0"/>
              <a:t>decontracted</a:t>
            </a:r>
            <a:r>
              <a:rPr lang="en-US" sz="1800" dirty="0" smtClean="0"/>
              <a:t>, literal and  text-rendered @Monk-codes</a:t>
            </a:r>
            <a:endParaRPr lang="nl-NL" sz="1800" dirty="0"/>
          </a:p>
        </p:txBody>
      </p:sp>
      <p:pic>
        <p:nvPicPr>
          <p:cNvPr id="214018" name="Picture 2" descr="C:\Users\Lambert\Desktop\Radcliffe\Tutorial\Images\Schepenbank-line-rendering-side-by-side-labeled-decontract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332655"/>
            <a:ext cx="9166687" cy="515374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"/>
            <a:ext cx="7934325" cy="476672"/>
          </a:xfrm>
        </p:spPr>
        <p:txBody>
          <a:bodyPr/>
          <a:lstStyle/>
          <a:p>
            <a:r>
              <a:rPr lang="en-US" sz="1800" dirty="0" smtClean="0"/>
              <a:t>Line transcriptions , word-by-word translation from Latin to Dutch </a:t>
            </a:r>
            <a:endParaRPr lang="nl-NL" sz="1800" dirty="0"/>
          </a:p>
        </p:txBody>
      </p:sp>
      <p:pic>
        <p:nvPicPr>
          <p:cNvPr id="215042" name="Picture 2" descr="C:\Users\Lambert\Desktop\Radcliffe\Tutorial\Images\Schepenbank-line-rendering-side-by-side-labeled-Dutch-transl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2656"/>
            <a:ext cx="9187272" cy="516531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64288" y="1844824"/>
            <a:ext cx="1619672" cy="2232248"/>
          </a:xfrm>
        </p:spPr>
        <p:txBody>
          <a:bodyPr/>
          <a:lstStyle/>
          <a:p>
            <a:r>
              <a:rPr lang="en-US" sz="1800" dirty="0" smtClean="0"/>
              <a:t>Monk’s Blue Book (xml):</a:t>
            </a:r>
            <a:br>
              <a:rPr lang="en-US" sz="1800" dirty="0" smtClean="0"/>
            </a:br>
            <a:r>
              <a:rPr lang="en-US" sz="1800" dirty="0" smtClean="0"/>
              <a:t>@Monk-code</a:t>
            </a:r>
            <a:br>
              <a:rPr lang="en-US" sz="1800" dirty="0" smtClean="0"/>
            </a:br>
            <a:r>
              <a:rPr lang="en-US" sz="1800" dirty="0" smtClean="0"/>
              <a:t>is a handle for several interpretations or (</a:t>
            </a:r>
            <a:r>
              <a:rPr lang="en-US" sz="1800" dirty="0" err="1" smtClean="0"/>
              <a:t>unicode</a:t>
            </a:r>
            <a:r>
              <a:rPr lang="en-US" sz="1800" dirty="0" smtClean="0"/>
              <a:t>) renderings.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We will also</a:t>
            </a:r>
            <a:br>
              <a:rPr lang="en-US" sz="1800" dirty="0" smtClean="0"/>
            </a:br>
            <a:r>
              <a:rPr lang="en-US" sz="1800" dirty="0" smtClean="0"/>
              <a:t>implement MUFI here.</a:t>
            </a:r>
            <a:br>
              <a:rPr lang="en-US" sz="1800" dirty="0" smtClean="0"/>
            </a:br>
            <a:endParaRPr lang="nl-NL" sz="1800" dirty="0"/>
          </a:p>
        </p:txBody>
      </p:sp>
      <p:pic>
        <p:nvPicPr>
          <p:cNvPr id="216067" name="Picture 3" descr="C:\Users\Lambert\Desktop\Radcliffe\Tutorial\Images\Schepenbank-Petri-wordshape-codification.png"/>
          <p:cNvPicPr>
            <a:picLocks noChangeAspect="1" noChangeArrowheads="1"/>
          </p:cNvPicPr>
          <p:nvPr/>
        </p:nvPicPr>
        <p:blipFill>
          <a:blip r:embed="rId2" cstate="print"/>
          <a:srcRect r="27666"/>
          <a:stretch>
            <a:fillRect/>
          </a:stretch>
        </p:blipFill>
        <p:spPr bwMode="auto">
          <a:xfrm>
            <a:off x="251520" y="1484784"/>
            <a:ext cx="6485006" cy="5040560"/>
          </a:xfrm>
          <a:prstGeom prst="rect">
            <a:avLst/>
          </a:prstGeom>
          <a:noFill/>
        </p:spPr>
      </p:pic>
      <p:sp>
        <p:nvSpPr>
          <p:cNvPr id="4" name="Tekstvak 3"/>
          <p:cNvSpPr txBox="1"/>
          <p:nvPr/>
        </p:nvSpPr>
        <p:spPr>
          <a:xfrm>
            <a:off x="7236296" y="5157192"/>
            <a:ext cx="1689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400" b="1" dirty="0" err="1" smtClean="0"/>
              <a:t>M</a:t>
            </a:r>
            <a:r>
              <a:rPr lang="nl-NL" sz="1400" dirty="0" err="1" smtClean="0"/>
              <a:t>edieval</a:t>
            </a:r>
            <a:r>
              <a:rPr lang="nl-NL" sz="1400" dirty="0" smtClean="0"/>
              <a:t> </a:t>
            </a:r>
            <a:r>
              <a:rPr lang="nl-NL" sz="1400" b="1" dirty="0" err="1" smtClean="0"/>
              <a:t>U</a:t>
            </a:r>
            <a:r>
              <a:rPr lang="nl-NL" sz="1400" dirty="0" err="1" smtClean="0"/>
              <a:t>nicode</a:t>
            </a:r>
            <a:r>
              <a:rPr lang="nl-NL" sz="1400" dirty="0" smtClean="0"/>
              <a:t> </a:t>
            </a:r>
            <a:br>
              <a:rPr lang="nl-NL" sz="1400" dirty="0" smtClean="0"/>
            </a:br>
            <a:r>
              <a:rPr lang="nl-NL" sz="1400" b="1" dirty="0" smtClean="0"/>
              <a:t>F</a:t>
            </a:r>
            <a:r>
              <a:rPr lang="nl-NL" sz="1400" dirty="0" smtClean="0"/>
              <a:t>ont </a:t>
            </a:r>
            <a:r>
              <a:rPr lang="nl-NL" sz="1400" b="1" dirty="0" err="1" smtClean="0"/>
              <a:t>I</a:t>
            </a:r>
            <a:r>
              <a:rPr lang="nl-NL" sz="1400" dirty="0" err="1" smtClean="0"/>
              <a:t>nitiative</a:t>
            </a:r>
            <a:endParaRPr lang="nl-NL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"/>
            <a:ext cx="7934325" cy="476672"/>
          </a:xfrm>
        </p:spPr>
        <p:txBody>
          <a:bodyPr/>
          <a:lstStyle/>
          <a:p>
            <a:r>
              <a:rPr lang="en-US" sz="1800" b="1" dirty="0" smtClean="0"/>
              <a:t>provisional transcriptions</a:t>
            </a:r>
            <a:r>
              <a:rPr lang="en-US" sz="1800" dirty="0" smtClean="0"/>
              <a:t>. The text shown comes either from human </a:t>
            </a:r>
            <a:br>
              <a:rPr lang="en-US" sz="1800" dirty="0" smtClean="0"/>
            </a:br>
            <a:r>
              <a:rPr lang="en-US" sz="1800" dirty="0" smtClean="0"/>
              <a:t>line transcription or (human) confirmed recognized words (see …)</a:t>
            </a:r>
            <a:endParaRPr lang="nl-NL" sz="1800" dirty="0"/>
          </a:p>
        </p:txBody>
      </p:sp>
      <p:pic>
        <p:nvPicPr>
          <p:cNvPr id="218114" name="Picture 2" descr="C:\Users\Lambert\Desktop\Radcliffe\Tutorial\Images\Provisional-combined-line-transcription-and-confirmed-recognized-words.png"/>
          <p:cNvPicPr>
            <a:picLocks noChangeAspect="1" noChangeArrowheads="1"/>
          </p:cNvPicPr>
          <p:nvPr/>
        </p:nvPicPr>
        <p:blipFill>
          <a:blip r:embed="rId2" cstate="print"/>
          <a:srcRect r="33891" b="19683"/>
          <a:stretch>
            <a:fillRect/>
          </a:stretch>
        </p:blipFill>
        <p:spPr bwMode="auto">
          <a:xfrm>
            <a:off x="323528" y="620688"/>
            <a:ext cx="8644419" cy="5904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How</a:t>
            </a:r>
            <a:r>
              <a:rPr lang="nl-NL" dirty="0" smtClean="0"/>
              <a:t> to </a:t>
            </a:r>
            <a:r>
              <a:rPr lang="nl-NL" dirty="0" err="1" smtClean="0"/>
              <a:t>improve</a:t>
            </a:r>
            <a:r>
              <a:rPr lang="nl-NL" dirty="0" smtClean="0"/>
              <a:t> </a:t>
            </a:r>
            <a:r>
              <a:rPr lang="nl-NL" dirty="0" err="1" smtClean="0"/>
              <a:t>on</a:t>
            </a:r>
            <a:r>
              <a:rPr lang="nl-NL" dirty="0" smtClean="0"/>
              <a:t> </a:t>
            </a:r>
            <a:r>
              <a:rPr lang="nl-NL" dirty="0" err="1" smtClean="0"/>
              <a:t>human</a:t>
            </a:r>
            <a:r>
              <a:rPr lang="nl-NL" dirty="0" smtClean="0"/>
              <a:t> and machine</a:t>
            </a:r>
            <a:br>
              <a:rPr lang="nl-NL" dirty="0" smtClean="0"/>
            </a:br>
            <a:r>
              <a:rPr lang="nl-NL" dirty="0" err="1" smtClean="0"/>
              <a:t>transcriptions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4075" y="2564904"/>
            <a:ext cx="8076397" cy="3308002"/>
          </a:xfrm>
          <a:ln>
            <a:noFill/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The legal transactions in the acts of the Leuven Alderman’s rolls, 1421: Towards a formal semantic model of acts (Marianne </a:t>
            </a:r>
            <a:r>
              <a:rPr lang="en-US" dirty="0" err="1" smtClean="0"/>
              <a:t>Ritsema</a:t>
            </a:r>
            <a:r>
              <a:rPr lang="en-US" dirty="0" smtClean="0"/>
              <a:t> van Eck, august 2011).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itchFamily="2" charset="2"/>
              </a:rPr>
              <a:t> experts fight over the transcription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 students need to know more than paleography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 the machine needs a model for top-down reasoning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Monk &amp; the </a:t>
            </a:r>
            <a:r>
              <a:rPr lang="en-US" dirty="0" err="1" smtClean="0"/>
              <a:t>Schepenbank</a:t>
            </a:r>
            <a:r>
              <a:rPr lang="en-US" dirty="0" smtClean="0"/>
              <a:t>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2267744" y="3717032"/>
            <a:ext cx="443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Presented at Digital Humanities 2012</a:t>
            </a:r>
            <a:endParaRPr lang="nl-N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modeling and layout of acts: example: ‘IOU’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Monk &amp; the </a:t>
            </a:r>
            <a:r>
              <a:rPr lang="en-US" dirty="0" err="1" smtClean="0"/>
              <a:t>Schepenbank</a:t>
            </a:r>
            <a:r>
              <a:rPr lang="en-US" dirty="0" smtClean="0"/>
              <a:t>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2936"/>
            <a:ext cx="9249725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1340768"/>
            <a:ext cx="7934325" cy="880442"/>
          </a:xfrm>
        </p:spPr>
        <p:txBody>
          <a:bodyPr/>
          <a:lstStyle/>
          <a:p>
            <a:r>
              <a:rPr lang="en-US" dirty="0" smtClean="0"/>
              <a:t>Spatial modeling: Layout </a:t>
            </a:r>
            <a:r>
              <a:rPr lang="en-US" dirty="0" err="1" smtClean="0"/>
              <a:t>vs</a:t>
            </a:r>
            <a:r>
              <a:rPr lang="en-US" dirty="0" smtClean="0"/>
              <a:t> Semantics</a:t>
            </a:r>
            <a:br>
              <a:rPr lang="en-US" dirty="0" smtClean="0"/>
            </a:br>
            <a:r>
              <a:rPr lang="en-US" dirty="0" smtClean="0"/>
              <a:t>in the acts of the </a:t>
            </a:r>
            <a:r>
              <a:rPr lang="en-US" dirty="0" err="1" smtClean="0"/>
              <a:t>Schepenbank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4" name="Afbeelding 3" descr="solved-act-xmp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420888"/>
            <a:ext cx="8028384" cy="37753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 bwMode="auto">
          <a:xfrm>
            <a:off x="4932040" y="2708920"/>
            <a:ext cx="3672408" cy="187220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/ transcription formats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TEI: aimed at transcription, limited functionality</a:t>
            </a:r>
            <a:br>
              <a:rPr lang="en-US" dirty="0" smtClean="0"/>
            </a:br>
            <a:r>
              <a:rPr lang="en-US" dirty="0" smtClean="0"/>
              <a:t>for layout specification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TruViz</a:t>
            </a:r>
            <a:r>
              <a:rPr lang="en-US" dirty="0" smtClean="0"/>
              <a:t>, GEDI, Alto)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  ‘PAGE’ standards for layout specification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limited functionality for transcription/transliteration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and encoding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sp>
        <p:nvSpPr>
          <p:cNvPr id="5" name="Rechthoek 4"/>
          <p:cNvSpPr/>
          <p:nvPr/>
        </p:nvSpPr>
        <p:spPr bwMode="auto">
          <a:xfrm>
            <a:off x="5940152" y="2996952"/>
            <a:ext cx="1656184" cy="936104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162015" y="2751899"/>
            <a:ext cx="8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(</a:t>
            </a:r>
            <a:r>
              <a:rPr lang="en-US" b="1" dirty="0" err="1" smtClean="0">
                <a:solidFill>
                  <a:schemeClr val="accent2"/>
                </a:solidFill>
              </a:rPr>
              <a:t>x,y</a:t>
            </a:r>
            <a:r>
              <a:rPr lang="en-US" b="1" dirty="0" smtClean="0">
                <a:solidFill>
                  <a:schemeClr val="accent2"/>
                </a:solidFill>
              </a:rPr>
              <a:t>)</a:t>
            </a:r>
            <a:endParaRPr lang="nl-NL" b="1" dirty="0">
              <a:solidFill>
                <a:schemeClr val="accent2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7092280" y="3861048"/>
            <a:ext cx="51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w</a:t>
            </a:r>
            <a:endParaRPr lang="nl-NL" b="1" dirty="0">
              <a:solidFill>
                <a:schemeClr val="accent2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7524328" y="3645024"/>
            <a:ext cx="51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h</a:t>
            </a:r>
            <a:endParaRPr lang="nl-NL" b="1" dirty="0">
              <a:solidFill>
                <a:schemeClr val="accent2"/>
              </a:solidFill>
            </a:endParaRPr>
          </a:p>
        </p:txBody>
      </p:sp>
      <p:pic>
        <p:nvPicPr>
          <p:cNvPr id="167938" name="Picture 2" descr="http://application02.target.rug.nl/cgi-bin/pnm2jpg?file=navis-Romanov_Arabic_tiz21_0039-line-001-y1=0-y2=339-zone-RECOG-x=1043-y=0252-w=0178-h=0067-ybas=0288-nink=1444-ns=3-segm=PERM8fwd&amp;token=JDEkeTc1aVQxaWIkTklzc1V3elVUNFFoYm1lTTJhRXFZMA&amp;ts=146006767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140968"/>
            <a:ext cx="1530436" cy="576063"/>
          </a:xfrm>
          <a:prstGeom prst="rect">
            <a:avLst/>
          </a:prstGeom>
          <a:noFill/>
        </p:spPr>
      </p:pic>
      <p:pic>
        <p:nvPicPr>
          <p:cNvPr id="167940" name="Picture 4" descr="http://application02.target.rug.nl/cgi-bin/pnm2jpg?file=navis-Romanov_Arabic_tiz21_0039-line-001-y1=0-y2=339-zone-RECOG-x=1239-y=0271-w=0067-h=0047-ybas=0288-nink=414-ns=1-segm=PERM8fwd&amp;token=JDEkWUNzYzZtTzQkTWYwRllEQ3pCTVZRUXhnLnFDbUNhLg&amp;ts=1460067764"/>
          <p:cNvPicPr>
            <a:picLocks noChangeAspect="1" noChangeArrowheads="1"/>
          </p:cNvPicPr>
          <p:nvPr/>
        </p:nvPicPr>
        <p:blipFill>
          <a:blip r:embed="rId3" cstate="print">
            <a:lum bright="88000" contrast="77000"/>
          </a:blip>
          <a:srcRect/>
          <a:stretch>
            <a:fillRect/>
          </a:stretch>
        </p:blipFill>
        <p:spPr bwMode="auto">
          <a:xfrm>
            <a:off x="7740352" y="3212976"/>
            <a:ext cx="720080" cy="505131"/>
          </a:xfrm>
          <a:prstGeom prst="rect">
            <a:avLst/>
          </a:prstGeom>
          <a:noFill/>
        </p:spPr>
      </p:pic>
      <p:pic>
        <p:nvPicPr>
          <p:cNvPr id="167942" name="Picture 6" descr="http://application02.target.rug.nl/cgi-bin/pnm2jpg?file=navis-Romanov_Arabic_tiz21_0039-line-001-y1=0-y2=339-zone-RECOG-x=0976-y=0270-w=0053-h=0047-ybas=0288-nink=296-ns=2-segm=PERM8fwd&amp;token=JDEkbi52N2lCakYkWW91LzU3dVB6OWs1dzg1eHpGbEZSMA&amp;ts=1460067919"/>
          <p:cNvPicPr>
            <a:picLocks noChangeAspect="1" noChangeArrowheads="1"/>
          </p:cNvPicPr>
          <p:nvPr/>
        </p:nvPicPr>
        <p:blipFill>
          <a:blip r:embed="rId4" cstate="print">
            <a:lum bright="61000"/>
          </a:blip>
          <a:srcRect/>
          <a:stretch>
            <a:fillRect/>
          </a:stretch>
        </p:blipFill>
        <p:spPr bwMode="auto">
          <a:xfrm>
            <a:off x="5364088" y="3212976"/>
            <a:ext cx="504056" cy="446993"/>
          </a:xfrm>
          <a:prstGeom prst="rect">
            <a:avLst/>
          </a:prstGeom>
          <a:noFill/>
        </p:spPr>
      </p:pic>
      <p:sp>
        <p:nvSpPr>
          <p:cNvPr id="13" name="Tekstvak 12"/>
          <p:cNvSpPr txBox="1"/>
          <p:nvPr/>
        </p:nvSpPr>
        <p:spPr>
          <a:xfrm>
            <a:off x="5004048" y="4221088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accent2"/>
                </a:solidFill>
              </a:rPr>
              <a:t>Rectangular ROI</a:t>
            </a:r>
            <a:endParaRPr lang="nl-NL" sz="1200" dirty="0">
              <a:solidFill>
                <a:schemeClr val="accent2"/>
              </a:solidFill>
            </a:endParaRPr>
          </a:p>
        </p:txBody>
      </p:sp>
      <p:sp>
        <p:nvSpPr>
          <p:cNvPr id="14" name="PIJL-OMHOOG en -OMLAAG 13"/>
          <p:cNvSpPr/>
          <p:nvPr/>
        </p:nvSpPr>
        <p:spPr bwMode="auto">
          <a:xfrm>
            <a:off x="2051720" y="3068960"/>
            <a:ext cx="720080" cy="1224136"/>
          </a:xfrm>
          <a:prstGeom prst="upDownArrow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 bwMode="auto">
          <a:xfrm>
            <a:off x="4932040" y="2708920"/>
            <a:ext cx="3672408" cy="187220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/ transcription formats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TEI: aimed at transcription, limited functionality</a:t>
            </a:r>
            <a:br>
              <a:rPr lang="en-US" dirty="0" smtClean="0"/>
            </a:br>
            <a:r>
              <a:rPr lang="en-US" dirty="0" smtClean="0"/>
              <a:t>for layout specification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TruViz</a:t>
            </a:r>
            <a:r>
              <a:rPr lang="en-US" dirty="0" smtClean="0"/>
              <a:t>, GEDI, Alto)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  ‘PAGE’ standards for layout specification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limited functionality for transcription/transliteration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and encoding (</a:t>
            </a:r>
            <a:r>
              <a:rPr lang="en-US" dirty="0" err="1" smtClean="0">
                <a:sym typeface="Wingdings" pitchFamily="2" charset="2"/>
              </a:rPr>
              <a:t>Pletschacher</a:t>
            </a:r>
            <a:r>
              <a:rPr lang="en-US" dirty="0" smtClean="0">
                <a:sym typeface="Wingdings" pitchFamily="2" charset="2"/>
              </a:rPr>
              <a:t>, 2010)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5076056" y="3789040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(x</a:t>
            </a:r>
            <a:r>
              <a:rPr lang="en-US" b="1" baseline="-25000" dirty="0" smtClean="0">
                <a:solidFill>
                  <a:schemeClr val="accent2"/>
                </a:solidFill>
              </a:rPr>
              <a:t>1</a:t>
            </a:r>
            <a:r>
              <a:rPr lang="en-US" b="1" dirty="0" smtClean="0">
                <a:solidFill>
                  <a:schemeClr val="accent2"/>
                </a:solidFill>
              </a:rPr>
              <a:t>,y</a:t>
            </a:r>
            <a:r>
              <a:rPr lang="en-US" b="1" baseline="-25000" dirty="0" smtClean="0">
                <a:solidFill>
                  <a:schemeClr val="accent2"/>
                </a:solidFill>
              </a:rPr>
              <a:t>1</a:t>
            </a:r>
            <a:r>
              <a:rPr lang="en-US" b="1" dirty="0" smtClean="0">
                <a:solidFill>
                  <a:schemeClr val="accent2"/>
                </a:solidFill>
              </a:rPr>
              <a:t>, x</a:t>
            </a:r>
            <a:r>
              <a:rPr lang="en-US" b="1" baseline="-25000" dirty="0" smtClean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,y</a:t>
            </a:r>
            <a:r>
              <a:rPr lang="en-US" b="1" baseline="-25000" dirty="0" smtClean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, …, </a:t>
            </a:r>
            <a:r>
              <a:rPr lang="en-US" b="1" dirty="0" err="1" smtClean="0">
                <a:solidFill>
                  <a:schemeClr val="accent2"/>
                </a:solidFill>
              </a:rPr>
              <a:t>x</a:t>
            </a:r>
            <a:r>
              <a:rPr lang="en-US" b="1" baseline="-25000" dirty="0" err="1" smtClean="0">
                <a:solidFill>
                  <a:schemeClr val="accent2"/>
                </a:solidFill>
              </a:rPr>
              <a:t>n</a:t>
            </a:r>
            <a:r>
              <a:rPr lang="en-US" b="1" dirty="0" err="1" smtClean="0">
                <a:solidFill>
                  <a:schemeClr val="accent2"/>
                </a:solidFill>
              </a:rPr>
              <a:t>,y</a:t>
            </a:r>
            <a:r>
              <a:rPr lang="en-US" b="1" baseline="-25000" dirty="0" err="1" smtClean="0">
                <a:solidFill>
                  <a:schemeClr val="accent2"/>
                </a:solidFill>
              </a:rPr>
              <a:t>n</a:t>
            </a:r>
            <a:r>
              <a:rPr lang="en-US" b="1" dirty="0" smtClean="0">
                <a:solidFill>
                  <a:schemeClr val="accent2"/>
                </a:solidFill>
              </a:rPr>
              <a:t>)</a:t>
            </a:r>
            <a:endParaRPr lang="nl-NL" b="1" dirty="0">
              <a:solidFill>
                <a:schemeClr val="accent2"/>
              </a:solidFill>
            </a:endParaRPr>
          </a:p>
        </p:txBody>
      </p:sp>
      <p:pic>
        <p:nvPicPr>
          <p:cNvPr id="167938" name="Picture 2" descr="http://application02.target.rug.nl/cgi-bin/pnm2jpg?file=navis-Romanov_Arabic_tiz21_0039-line-001-y1=0-y2=339-zone-RECOG-x=1043-y=0252-w=0178-h=0067-ybas=0288-nink=1444-ns=3-segm=PERM8fwd&amp;token=JDEkeTc1aVQxaWIkTklzc1V3elVUNFFoYm1lTTJhRXFZMA&amp;ts=146006767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140968"/>
            <a:ext cx="1530436" cy="576063"/>
          </a:xfrm>
          <a:prstGeom prst="rect">
            <a:avLst/>
          </a:prstGeom>
          <a:noFill/>
        </p:spPr>
      </p:pic>
      <p:pic>
        <p:nvPicPr>
          <p:cNvPr id="167940" name="Picture 4" descr="http://application02.target.rug.nl/cgi-bin/pnm2jpg?file=navis-Romanov_Arabic_tiz21_0039-line-001-y1=0-y2=339-zone-RECOG-x=1239-y=0271-w=0067-h=0047-ybas=0288-nink=414-ns=1-segm=PERM8fwd&amp;token=JDEkWUNzYzZtTzQkTWYwRllEQ3pCTVZRUXhnLnFDbUNhLg&amp;ts=1460067764"/>
          <p:cNvPicPr>
            <a:picLocks noChangeAspect="1" noChangeArrowheads="1"/>
          </p:cNvPicPr>
          <p:nvPr/>
        </p:nvPicPr>
        <p:blipFill>
          <a:blip r:embed="rId3" cstate="print">
            <a:lum bright="88000" contrast="77000"/>
          </a:blip>
          <a:srcRect/>
          <a:stretch>
            <a:fillRect/>
          </a:stretch>
        </p:blipFill>
        <p:spPr bwMode="auto">
          <a:xfrm>
            <a:off x="7740352" y="3212976"/>
            <a:ext cx="720080" cy="505131"/>
          </a:xfrm>
          <a:prstGeom prst="rect">
            <a:avLst/>
          </a:prstGeom>
          <a:noFill/>
        </p:spPr>
      </p:pic>
      <p:pic>
        <p:nvPicPr>
          <p:cNvPr id="167942" name="Picture 6" descr="http://application02.target.rug.nl/cgi-bin/pnm2jpg?file=navis-Romanov_Arabic_tiz21_0039-line-001-y1=0-y2=339-zone-RECOG-x=0976-y=0270-w=0053-h=0047-ybas=0288-nink=296-ns=2-segm=PERM8fwd&amp;token=JDEkbi52N2lCakYkWW91LzU3dVB6OWs1dzg1eHpGbEZSMA&amp;ts=1460067919"/>
          <p:cNvPicPr>
            <a:picLocks noChangeAspect="1" noChangeArrowheads="1"/>
          </p:cNvPicPr>
          <p:nvPr/>
        </p:nvPicPr>
        <p:blipFill>
          <a:blip r:embed="rId4" cstate="print">
            <a:lum bright="61000"/>
          </a:blip>
          <a:srcRect/>
          <a:stretch>
            <a:fillRect/>
          </a:stretch>
        </p:blipFill>
        <p:spPr bwMode="auto">
          <a:xfrm>
            <a:off x="5364088" y="3212976"/>
            <a:ext cx="504056" cy="446993"/>
          </a:xfrm>
          <a:prstGeom prst="rect">
            <a:avLst/>
          </a:prstGeom>
          <a:noFill/>
        </p:spPr>
      </p:pic>
      <p:sp>
        <p:nvSpPr>
          <p:cNvPr id="20" name="Vrije vorm 19"/>
          <p:cNvSpPr/>
          <p:nvPr/>
        </p:nvSpPr>
        <p:spPr bwMode="auto">
          <a:xfrm>
            <a:off x="5943600" y="2912533"/>
            <a:ext cx="1785257" cy="926495"/>
          </a:xfrm>
          <a:custGeom>
            <a:avLst/>
            <a:gdLst>
              <a:gd name="connsiteX0" fmla="*/ 79829 w 1785257"/>
              <a:gd name="connsiteY0" fmla="*/ 875696 h 926495"/>
              <a:gd name="connsiteX1" fmla="*/ 602343 w 1785257"/>
              <a:gd name="connsiteY1" fmla="*/ 846667 h 926495"/>
              <a:gd name="connsiteX2" fmla="*/ 820057 w 1785257"/>
              <a:gd name="connsiteY2" fmla="*/ 745067 h 926495"/>
              <a:gd name="connsiteX3" fmla="*/ 1211943 w 1785257"/>
              <a:gd name="connsiteY3" fmla="*/ 701524 h 926495"/>
              <a:gd name="connsiteX4" fmla="*/ 1487714 w 1785257"/>
              <a:gd name="connsiteY4" fmla="*/ 846667 h 926495"/>
              <a:gd name="connsiteX5" fmla="*/ 1748971 w 1785257"/>
              <a:gd name="connsiteY5" fmla="*/ 745067 h 926495"/>
              <a:gd name="connsiteX6" fmla="*/ 1705429 w 1785257"/>
              <a:gd name="connsiteY6" fmla="*/ 106438 h 926495"/>
              <a:gd name="connsiteX7" fmla="*/ 1313543 w 1785257"/>
              <a:gd name="connsiteY7" fmla="*/ 106438 h 926495"/>
              <a:gd name="connsiteX8" fmla="*/ 1270000 w 1785257"/>
              <a:gd name="connsiteY8" fmla="*/ 280610 h 926495"/>
              <a:gd name="connsiteX9" fmla="*/ 1008743 w 1785257"/>
              <a:gd name="connsiteY9" fmla="*/ 222553 h 926495"/>
              <a:gd name="connsiteX10" fmla="*/ 762000 w 1785257"/>
              <a:gd name="connsiteY10" fmla="*/ 77410 h 926495"/>
              <a:gd name="connsiteX11" fmla="*/ 573314 w 1785257"/>
              <a:gd name="connsiteY11" fmla="*/ 266096 h 926495"/>
              <a:gd name="connsiteX12" fmla="*/ 442686 w 1785257"/>
              <a:gd name="connsiteY12" fmla="*/ 208038 h 926495"/>
              <a:gd name="connsiteX13" fmla="*/ 254000 w 1785257"/>
              <a:gd name="connsiteY13" fmla="*/ 120953 h 926495"/>
              <a:gd name="connsiteX14" fmla="*/ 79829 w 1785257"/>
              <a:gd name="connsiteY14" fmla="*/ 396724 h 926495"/>
              <a:gd name="connsiteX15" fmla="*/ 7257 w 1785257"/>
              <a:gd name="connsiteY15" fmla="*/ 759581 h 926495"/>
              <a:gd name="connsiteX16" fmla="*/ 123371 w 1785257"/>
              <a:gd name="connsiteY16" fmla="*/ 904724 h 926495"/>
              <a:gd name="connsiteX17" fmla="*/ 137886 w 1785257"/>
              <a:gd name="connsiteY17" fmla="*/ 890210 h 926495"/>
              <a:gd name="connsiteX18" fmla="*/ 137886 w 1785257"/>
              <a:gd name="connsiteY18" fmla="*/ 904724 h 92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85257" h="926495">
                <a:moveTo>
                  <a:pt x="79829" y="875696"/>
                </a:moveTo>
                <a:cubicBezTo>
                  <a:pt x="279400" y="872067"/>
                  <a:pt x="478972" y="868438"/>
                  <a:pt x="602343" y="846667"/>
                </a:cubicBezTo>
                <a:cubicBezTo>
                  <a:pt x="725714" y="824896"/>
                  <a:pt x="718457" y="769257"/>
                  <a:pt x="820057" y="745067"/>
                </a:cubicBezTo>
                <a:cubicBezTo>
                  <a:pt x="921657" y="720877"/>
                  <a:pt x="1100667" y="684591"/>
                  <a:pt x="1211943" y="701524"/>
                </a:cubicBezTo>
                <a:cubicBezTo>
                  <a:pt x="1323219" y="718457"/>
                  <a:pt x="1398210" y="839410"/>
                  <a:pt x="1487714" y="846667"/>
                </a:cubicBezTo>
                <a:cubicBezTo>
                  <a:pt x="1577218" y="853924"/>
                  <a:pt x="1712685" y="868438"/>
                  <a:pt x="1748971" y="745067"/>
                </a:cubicBezTo>
                <a:cubicBezTo>
                  <a:pt x="1785257" y="621696"/>
                  <a:pt x="1778000" y="212876"/>
                  <a:pt x="1705429" y="106438"/>
                </a:cubicBezTo>
                <a:cubicBezTo>
                  <a:pt x="1632858" y="0"/>
                  <a:pt x="1386115" y="77409"/>
                  <a:pt x="1313543" y="106438"/>
                </a:cubicBezTo>
                <a:cubicBezTo>
                  <a:pt x="1240972" y="135467"/>
                  <a:pt x="1320800" y="261258"/>
                  <a:pt x="1270000" y="280610"/>
                </a:cubicBezTo>
                <a:cubicBezTo>
                  <a:pt x="1219200" y="299962"/>
                  <a:pt x="1093410" y="256420"/>
                  <a:pt x="1008743" y="222553"/>
                </a:cubicBezTo>
                <a:cubicBezTo>
                  <a:pt x="924076" y="188686"/>
                  <a:pt x="834571" y="70153"/>
                  <a:pt x="762000" y="77410"/>
                </a:cubicBezTo>
                <a:cubicBezTo>
                  <a:pt x="689429" y="84667"/>
                  <a:pt x="626533" y="244325"/>
                  <a:pt x="573314" y="266096"/>
                </a:cubicBezTo>
                <a:cubicBezTo>
                  <a:pt x="520095" y="287867"/>
                  <a:pt x="442686" y="208038"/>
                  <a:pt x="442686" y="208038"/>
                </a:cubicBezTo>
                <a:cubicBezTo>
                  <a:pt x="389467" y="183848"/>
                  <a:pt x="314476" y="89505"/>
                  <a:pt x="254000" y="120953"/>
                </a:cubicBezTo>
                <a:cubicBezTo>
                  <a:pt x="193524" y="152401"/>
                  <a:pt x="120953" y="290286"/>
                  <a:pt x="79829" y="396724"/>
                </a:cubicBezTo>
                <a:cubicBezTo>
                  <a:pt x="38705" y="503162"/>
                  <a:pt x="0" y="674914"/>
                  <a:pt x="7257" y="759581"/>
                </a:cubicBezTo>
                <a:cubicBezTo>
                  <a:pt x="14514" y="844248"/>
                  <a:pt x="101600" y="882953"/>
                  <a:pt x="123371" y="904724"/>
                </a:cubicBezTo>
                <a:cubicBezTo>
                  <a:pt x="145142" y="926495"/>
                  <a:pt x="135467" y="890210"/>
                  <a:pt x="137886" y="890210"/>
                </a:cubicBezTo>
                <a:cubicBezTo>
                  <a:pt x="140305" y="890210"/>
                  <a:pt x="139095" y="897467"/>
                  <a:pt x="137886" y="904724"/>
                </a:cubicBezTo>
              </a:path>
            </a:pathLst>
          </a:custGeom>
          <a:noFill/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2" name="PIJL-OMHOOG en -OMLAAG 21"/>
          <p:cNvSpPr/>
          <p:nvPr/>
        </p:nvSpPr>
        <p:spPr bwMode="auto">
          <a:xfrm>
            <a:off x="2051720" y="3068960"/>
            <a:ext cx="720080" cy="1224136"/>
          </a:xfrm>
          <a:prstGeom prst="upDownArrow">
            <a:avLst/>
          </a:prstGeom>
          <a:solidFill>
            <a:schemeClr val="tx1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23" name="Tekstvak 22"/>
          <p:cNvSpPr txBox="1"/>
          <p:nvPr/>
        </p:nvSpPr>
        <p:spPr>
          <a:xfrm>
            <a:off x="5004048" y="4221088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accent2"/>
                </a:solidFill>
              </a:rPr>
              <a:t>Polygonal ROI</a:t>
            </a:r>
            <a:endParaRPr lang="nl-NL" sz="12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Course setup </a:t>
            </a:r>
            <a:r>
              <a:rPr lang="nl-NL" dirty="0" smtClean="0"/>
              <a:t>2017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lvl="1"/>
            <a:r>
              <a:rPr lang="en-US" dirty="0" smtClean="0"/>
              <a:t>Total system</a:t>
            </a:r>
          </a:p>
          <a:p>
            <a:pPr lvl="2"/>
            <a:r>
              <a:rPr lang="en-US" dirty="0" smtClean="0"/>
              <a:t>From pixels to words</a:t>
            </a:r>
          </a:p>
          <a:p>
            <a:pPr lvl="2"/>
            <a:r>
              <a:rPr lang="en-US" dirty="0" smtClean="0"/>
              <a:t>From word images to character boxes</a:t>
            </a:r>
          </a:p>
          <a:p>
            <a:pPr lvl="1"/>
            <a:r>
              <a:rPr lang="en-US" dirty="0" smtClean="0"/>
              <a:t>Preprocessing and Segmentation</a:t>
            </a:r>
          </a:p>
          <a:p>
            <a:pPr lvl="1"/>
            <a:r>
              <a:rPr lang="en-US" dirty="0" smtClean="0"/>
              <a:t>Feature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Tree-based, HMM, CNN or LSTM </a:t>
            </a:r>
            <a:r>
              <a:rPr lang="en-US" dirty="0" smtClean="0"/>
              <a:t>character search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 teams?!</a:t>
            </a:r>
            <a:endParaRPr lang="en-US" dirty="0" smtClean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Handwritten manuscripts – Lambert </a:t>
            </a:r>
            <a:r>
              <a:rPr lang="en-US" dirty="0" err="1" smtClean="0"/>
              <a:t>Schomaker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980728"/>
            <a:ext cx="7934325" cy="657225"/>
          </a:xfrm>
        </p:spPr>
        <p:txBody>
          <a:bodyPr/>
          <a:lstStyle/>
          <a:p>
            <a:r>
              <a:rPr lang="en-US" sz="1400" b="1" dirty="0" smtClean="0"/>
              <a:t>Digging into Data / Global currents </a:t>
            </a:r>
            <a:r>
              <a:rPr lang="en-US" sz="1400" dirty="0" smtClean="0"/>
              <a:t>--  US/Canada/NL project with </a:t>
            </a:r>
            <a:br>
              <a:rPr lang="en-US" sz="1400" dirty="0" smtClean="0"/>
            </a:br>
            <a:r>
              <a:rPr lang="nl-NL" sz="1400" dirty="0" smtClean="0"/>
              <a:t>Mohamed </a:t>
            </a:r>
            <a:r>
              <a:rPr lang="nl-NL" sz="1400" dirty="0" err="1" smtClean="0"/>
              <a:t>Cheriet</a:t>
            </a:r>
            <a:r>
              <a:rPr lang="nl-NL" sz="1400" dirty="0" smtClean="0"/>
              <a:t> of </a:t>
            </a:r>
            <a:r>
              <a:rPr lang="nl-NL" sz="1400" dirty="0" err="1" smtClean="0"/>
              <a:t>Ecole</a:t>
            </a:r>
            <a:r>
              <a:rPr lang="nl-NL" sz="1400" dirty="0" smtClean="0"/>
              <a:t> de technologie </a:t>
            </a:r>
            <a:r>
              <a:rPr lang="nl-NL" sz="1400" dirty="0" err="1" smtClean="0"/>
              <a:t>supérieure</a:t>
            </a:r>
            <a:r>
              <a:rPr lang="nl-NL" sz="1400" dirty="0" smtClean="0"/>
              <a:t>(</a:t>
            </a:r>
            <a:r>
              <a:rPr lang="nl-NL" sz="1400" dirty="0" err="1" smtClean="0"/>
              <a:t>Montréal</a:t>
            </a:r>
            <a:r>
              <a:rPr lang="nl-NL" sz="1400" dirty="0" smtClean="0"/>
              <a:t>)</a:t>
            </a:r>
            <a:br>
              <a:rPr lang="nl-NL" sz="1400" dirty="0" smtClean="0"/>
            </a:br>
            <a:r>
              <a:rPr lang="nl-NL" sz="1400" dirty="0" err="1" smtClean="0"/>
              <a:t>Andrew</a:t>
            </a:r>
            <a:r>
              <a:rPr lang="nl-NL" sz="1400" dirty="0" smtClean="0"/>
              <a:t> Piper (</a:t>
            </a:r>
            <a:r>
              <a:rPr lang="nl-NL" sz="1400" dirty="0" err="1" smtClean="0"/>
              <a:t>McGill</a:t>
            </a:r>
            <a:r>
              <a:rPr lang="nl-NL" sz="1400" dirty="0" smtClean="0"/>
              <a:t> </a:t>
            </a:r>
            <a:r>
              <a:rPr lang="nl-NL" sz="1400" dirty="0" err="1" smtClean="0"/>
              <a:t>University</a:t>
            </a:r>
            <a:r>
              <a:rPr lang="nl-NL" sz="1400" dirty="0" smtClean="0"/>
              <a:t>) (</a:t>
            </a:r>
            <a:r>
              <a:rPr lang="nl-NL" sz="1400" dirty="0" err="1" smtClean="0"/>
              <a:t>principal</a:t>
            </a:r>
            <a:r>
              <a:rPr lang="nl-NL" sz="1400" dirty="0" smtClean="0"/>
              <a:t> </a:t>
            </a:r>
            <a:r>
              <a:rPr lang="nl-NL" sz="1400" dirty="0" err="1" smtClean="0"/>
              <a:t>investigator</a:t>
            </a:r>
            <a:r>
              <a:rPr lang="nl-NL" sz="1400" dirty="0" smtClean="0"/>
              <a:t>)</a:t>
            </a:r>
            <a:br>
              <a:rPr lang="nl-NL" sz="1400" dirty="0" smtClean="0"/>
            </a:br>
            <a:r>
              <a:rPr lang="nl-NL" sz="1400" dirty="0" err="1" smtClean="0"/>
              <a:t>Elaine</a:t>
            </a:r>
            <a:r>
              <a:rPr lang="nl-NL" sz="1400" dirty="0" smtClean="0"/>
              <a:t> </a:t>
            </a:r>
            <a:r>
              <a:rPr lang="nl-NL" sz="1400" dirty="0" err="1" smtClean="0"/>
              <a:t>Treharne</a:t>
            </a:r>
            <a:r>
              <a:rPr lang="nl-NL" sz="1400" dirty="0" smtClean="0"/>
              <a:t> (</a:t>
            </a:r>
            <a:r>
              <a:rPr lang="nl-NL" sz="1400" dirty="0" err="1" smtClean="0"/>
              <a:t>Stanford</a:t>
            </a:r>
            <a:r>
              <a:rPr lang="nl-NL" sz="1400" dirty="0" smtClean="0"/>
              <a:t> </a:t>
            </a:r>
            <a:r>
              <a:rPr lang="nl-NL" sz="1400" dirty="0" err="1" smtClean="0"/>
              <a:t>University</a:t>
            </a:r>
            <a:r>
              <a:rPr lang="nl-NL" sz="1400" dirty="0" smtClean="0"/>
              <a:t>)</a:t>
            </a:r>
            <a:br>
              <a:rPr lang="nl-NL" sz="1400" dirty="0" smtClean="0"/>
            </a:br>
            <a:endParaRPr lang="nl-NL" sz="140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231426" name="Picture 2" descr="http://www.ai.rug.nl/~lambert/NWO-DiD-Global-Currents/Cuper_Braun_0041_Voorbee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32856"/>
            <a:ext cx="5400600" cy="410045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  <p:pic>
        <p:nvPicPr>
          <p:cNvPr id="239618" name="Picture 2" descr="http://www.ai.rug.nl/~lambert/NWO-DiD-Global-Currents/Cuper_Braun_0041_Voorbeeld_ann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8000" y="2134800"/>
            <a:ext cx="5400526" cy="4100400"/>
          </a:xfrm>
          <a:prstGeom prst="rect">
            <a:avLst/>
          </a:prstGeom>
          <a:noFill/>
        </p:spPr>
      </p:pic>
      <p:sp>
        <p:nvSpPr>
          <p:cNvPr id="7" name="Titel 1"/>
          <p:cNvSpPr txBox="1">
            <a:spLocks/>
          </p:cNvSpPr>
          <p:nvPr/>
        </p:nvSpPr>
        <p:spPr bwMode="auto">
          <a:xfrm>
            <a:off x="611560" y="980728"/>
            <a:ext cx="79343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Digging into Data / Global currents </a:t>
            </a: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--  US/Canada/NL project with </a:t>
            </a:r>
            <a:b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nl-NL" sz="1400" b="0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Mohamed Cheriet of Ecole de technologie supérieure(Montréal)</a:t>
            </a:r>
            <a:br>
              <a:rPr kumimoji="0" lang="nl-NL" sz="1400" b="0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nl-NL" sz="1400" b="0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Andrew Piper (McGill University) (principal investigator)</a:t>
            </a:r>
            <a:br>
              <a:rPr kumimoji="0" lang="nl-NL" sz="1400" b="0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nl-NL" sz="1400" b="0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Elaine Treharne (Stanford University)</a:t>
            </a:r>
            <a:br>
              <a:rPr kumimoji="0" lang="nl-NL" sz="1400" b="0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nl-NL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268760"/>
            <a:ext cx="7934325" cy="657225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916832"/>
            <a:ext cx="8382000" cy="3887787"/>
          </a:xfrm>
        </p:spPr>
        <p:txBody>
          <a:bodyPr/>
          <a:lstStyle/>
          <a:p>
            <a:r>
              <a:rPr lang="en-US" sz="2100" dirty="0" smtClean="0"/>
              <a:t>Great progress is made in handwritten text retrieval in recent years</a:t>
            </a:r>
          </a:p>
          <a:p>
            <a:r>
              <a:rPr lang="en-US" sz="2100" dirty="0" smtClean="0"/>
              <a:t>The concept of iterative refinement by human labeling </a:t>
            </a:r>
            <a:br>
              <a:rPr lang="en-US" sz="2100" dirty="0" smtClean="0"/>
            </a:br>
            <a:r>
              <a:rPr lang="en-US" sz="2100" dirty="0" smtClean="0"/>
              <a:t>&amp; computing really works</a:t>
            </a:r>
            <a:br>
              <a:rPr lang="en-US" sz="2100" dirty="0" smtClean="0"/>
            </a:br>
            <a:r>
              <a:rPr lang="en-US" sz="2100" dirty="0" smtClean="0">
                <a:sym typeface="Wingdings" pitchFamily="2" charset="2"/>
              </a:rPr>
              <a:t> interactive machine learning over Internet</a:t>
            </a:r>
            <a:endParaRPr lang="en-US" sz="2100" dirty="0" smtClean="0"/>
          </a:p>
          <a:p>
            <a:r>
              <a:rPr lang="en-US" sz="2100" dirty="0" smtClean="0"/>
              <a:t>Image </a:t>
            </a:r>
            <a:r>
              <a:rPr lang="en-US" sz="2100" dirty="0" err="1" smtClean="0"/>
              <a:t>preprocession</a:t>
            </a:r>
            <a:r>
              <a:rPr lang="en-US" sz="2100" dirty="0" smtClean="0"/>
              <a:t> and layout analysis are important,</a:t>
            </a:r>
            <a:br>
              <a:rPr lang="en-US" sz="2100" dirty="0" smtClean="0"/>
            </a:br>
            <a:r>
              <a:rPr lang="en-US" sz="2100" dirty="0" smtClean="0"/>
              <a:t>still crude and not fundamentally solved</a:t>
            </a:r>
          </a:p>
          <a:p>
            <a:r>
              <a:rPr lang="en-US" sz="2100" dirty="0" smtClean="0"/>
              <a:t>Image-quality standards (NL norm: </a:t>
            </a:r>
            <a:r>
              <a:rPr lang="en-US" sz="2100" i="1" dirty="0" err="1" smtClean="0"/>
              <a:t>Metamorfoze</a:t>
            </a:r>
            <a:r>
              <a:rPr lang="en-US" sz="2100" dirty="0" smtClean="0"/>
              <a:t>) do not guarantee high-performance handwritten text recognition</a:t>
            </a:r>
          </a:p>
          <a:p>
            <a:r>
              <a:rPr lang="en-US" sz="2100" dirty="0" smtClean="0"/>
              <a:t>New methods are continuously being developed at all processing</a:t>
            </a:r>
            <a:br>
              <a:rPr lang="en-US" sz="2100" dirty="0" smtClean="0"/>
            </a:br>
            <a:r>
              <a:rPr lang="en-US" sz="2100" dirty="0" smtClean="0"/>
              <a:t>levels from image to semantics</a:t>
            </a:r>
          </a:p>
          <a:p>
            <a:r>
              <a:rPr lang="en-US" sz="2100" dirty="0" smtClean="0"/>
              <a:t>Think big!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The Monk system / Lambert </a:t>
            </a:r>
            <a:r>
              <a:rPr lang="en-US" dirty="0" err="1" smtClean="0"/>
              <a:t>Schomaker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038" y="814388"/>
            <a:ext cx="778192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738" y="642938"/>
            <a:ext cx="801052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5438" y="1604963"/>
            <a:ext cx="595312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Aegyptologische Binsenweisheiten III, Mainz April 2016 - Lambert Schomaker</a:t>
            </a:r>
            <a:endParaRPr lang="en-US" dirty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3463" y="681038"/>
            <a:ext cx="707707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The Monk system / Lambert Schomaker</a:t>
            </a:r>
            <a:endParaRPr lang="en-US" dirty="0"/>
          </a:p>
        </p:txBody>
      </p:sp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5913" y="585788"/>
            <a:ext cx="59721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huisstijl">
  <a:themeElements>
    <a:clrScheme name="huisstijl 1">
      <a:dk1>
        <a:srgbClr val="707070"/>
      </a:dk1>
      <a:lt1>
        <a:srgbClr val="FFFFFF"/>
      </a:lt1>
      <a:dk2>
        <a:srgbClr val="707070"/>
      </a:dk2>
      <a:lt2>
        <a:srgbClr val="000000"/>
      </a:lt2>
      <a:accent1>
        <a:srgbClr val="C8C8C8"/>
      </a:accent1>
      <a:accent2>
        <a:srgbClr val="CC0000"/>
      </a:accent2>
      <a:accent3>
        <a:srgbClr val="FFFFFF"/>
      </a:accent3>
      <a:accent4>
        <a:srgbClr val="5F5F5F"/>
      </a:accent4>
      <a:accent5>
        <a:srgbClr val="E0E0E0"/>
      </a:accent5>
      <a:accent6>
        <a:srgbClr val="B90000"/>
      </a:accent6>
      <a:hlink>
        <a:srgbClr val="009CEF"/>
      </a:hlink>
      <a:folHlink>
        <a:srgbClr val="772DEF"/>
      </a:folHlink>
    </a:clrScheme>
    <a:fontScheme name="huisstijl">
      <a:majorFont>
        <a:latin typeface="Georgia"/>
        <a:ea typeface="ＭＳ Ｐゴシック"/>
        <a:cs typeface=""/>
      </a:majorFont>
      <a:minorFont>
        <a:latin typeface="Georgia"/>
        <a:ea typeface="ＭＳ Ｐゴシック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63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63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  <a:ea typeface="ＭＳ Ｐゴシック" pitchFamily="34" charset="-128"/>
          </a:defRPr>
        </a:defPPr>
      </a:lstStyle>
    </a:lnDef>
  </a:objectDefaults>
  <a:extraClrSchemeLst>
    <a:extraClrScheme>
      <a:clrScheme name="huisstijl 1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9CEF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C:\WINDOWS\Application Data\Microsoft\Templates\huisstijl.pot</Template>
  <TotalTime>6037</TotalTime>
  <Words>2021</Words>
  <Application>Microsoft Office PowerPoint</Application>
  <PresentationFormat>On-screen Show (4:3)</PresentationFormat>
  <Paragraphs>500</Paragraphs>
  <Slides>97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ＭＳ Ｐゴシック</vt:lpstr>
      <vt:lpstr>Andalus</vt:lpstr>
      <vt:lpstr>Arial</vt:lpstr>
      <vt:lpstr>Bitstream Vera Sans</vt:lpstr>
      <vt:lpstr>Bradley Hand ITC</vt:lpstr>
      <vt:lpstr>Brush Script MT</vt:lpstr>
      <vt:lpstr>Courier New</vt:lpstr>
      <vt:lpstr>Gabriola</vt:lpstr>
      <vt:lpstr>Georgia</vt:lpstr>
      <vt:lpstr>High Tower Text</vt:lpstr>
      <vt:lpstr>Imprint MT Shadow</vt:lpstr>
      <vt:lpstr>Tahoma</vt:lpstr>
      <vt:lpstr>Times</vt:lpstr>
      <vt:lpstr>Times New Roman</vt:lpstr>
      <vt:lpstr>Verdana</vt:lpstr>
      <vt:lpstr>Wingdings</vt:lpstr>
      <vt:lpstr>huisstijl</vt:lpstr>
      <vt:lpstr>Slide</vt:lpstr>
      <vt:lpstr>Handwriting Recognition</vt:lpstr>
      <vt:lpstr>Overview - 2017</vt:lpstr>
      <vt:lpstr>Goals of the course  </vt:lpstr>
      <vt:lpstr>What is handwriting recognition?</vt:lpstr>
      <vt:lpstr>What is handwriting recognition?</vt:lpstr>
      <vt:lpstr>What is handwriting recognition?</vt:lpstr>
      <vt:lpstr>What are written shapes?</vt:lpstr>
      <vt:lpstr>What are written shapes?</vt:lpstr>
      <vt:lpstr>Course setup 2017</vt:lpstr>
      <vt:lpstr>Large-scale processing of handwritten historical documents: The Monk sysem</vt:lpstr>
      <vt:lpstr>Monk   e-Science web service addressing these questions:</vt:lpstr>
      <vt:lpstr>PowerPoint Presentation</vt:lpstr>
      <vt:lpstr>PowerPoint Presentation</vt:lpstr>
      <vt:lpstr>PowerPoint Presentation</vt:lpstr>
      <vt:lpstr>PowerPoint Presentation</vt:lpstr>
      <vt:lpstr>Medieval Paleographic Scale (under dev.)</vt:lpstr>
      <vt:lpstr>PowerPoint Presentation</vt:lpstr>
      <vt:lpstr>Researchers  &amp; Monk</vt:lpstr>
      <vt:lpstr>Overview </vt:lpstr>
      <vt:lpstr>Case: Optical Character Recognition </vt:lpstr>
      <vt:lpstr>OCR ? </vt:lpstr>
      <vt:lpstr>Current technology: neat text/known language</vt:lpstr>
      <vt:lpstr>Handwriting recognition: eat this!</vt:lpstr>
      <vt:lpstr>Monk - </vt:lpstr>
      <vt:lpstr>Monk - </vt:lpstr>
      <vt:lpstr>Monk’s world model:</vt:lpstr>
      <vt:lpstr>Functions of Monk from user perspective</vt:lpstr>
      <vt:lpstr>First casus: Cabinet of the Queen (KdK) </vt:lpstr>
      <vt:lpstr>Archival system</vt:lpstr>
      <vt:lpstr>PowerPoint Presentation</vt:lpstr>
      <vt:lpstr>Coarse overview of current contents Monk, 383 documents, 70k page scans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Scanning  and image preprocessing  </vt:lpstr>
      <vt:lpstr>Pattern recognition and machine learning</vt:lpstr>
      <vt:lpstr>PowerPoint Presentation</vt:lpstr>
      <vt:lpstr>Boosting performance </vt:lpstr>
      <vt:lpstr>PowerPoint Presentation</vt:lpstr>
      <vt:lpstr>PowerPoint Presentation</vt:lpstr>
      <vt:lpstr>PowerPoint Presentation</vt:lpstr>
      <vt:lpstr>PowerPoint Presentation</vt:lpstr>
      <vt:lpstr>Examples of feature patterns for two words</vt:lpstr>
      <vt:lpstr>PowerPoint Presentation</vt:lpstr>
      <vt:lpstr>Current experiments in recognizers</vt:lpstr>
      <vt:lpstr>PowerPoint Presentation</vt:lpstr>
      <vt:lpstr>PowerPoint Presentation</vt:lpstr>
      <vt:lpstr>Does it work?  Questions from (candidate) users</vt:lpstr>
      <vt:lpstr>Label harvest: ‘HUMAN-confirmed’</vt:lpstr>
      <vt:lpstr>Performance</vt:lpstr>
      <vt:lpstr>Performance</vt:lpstr>
      <vt:lpstr>Good results:  bramzeijls (top gallant’s) hit list  after training on just 2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Qumran scrolls: 2400 photographs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Necessary metaphor for the Monk process</vt:lpstr>
      <vt:lpstr>PowerPoint Presentation</vt:lpstr>
      <vt:lpstr>PowerPoint Presentation</vt:lpstr>
      <vt:lpstr>PowerPoint Presentation</vt:lpstr>
      <vt:lpstr>Static index example: Chronicon Boemorum (1201 AD, Cosmas)</vt:lpstr>
      <vt:lpstr>Line transcriptions , actual (literal and  text-rendered @Monk-codes)</vt:lpstr>
      <vt:lpstr>Line transcriptions , decontracted, literal and  text-rendered @Monk-codes</vt:lpstr>
      <vt:lpstr>Line transcriptions , word-by-word translation from Latin to Dutch </vt:lpstr>
      <vt:lpstr>Monk’s Blue Book (xml): @Monk-code is a handle for several interpretations or (unicode) renderings.  We will also implement MUFI here. </vt:lpstr>
      <vt:lpstr>provisional transcriptions. The text shown comes either from human  line transcription or (human) confirmed recognized words (see …)</vt:lpstr>
      <vt:lpstr>How to improve on human and machine transcriptions?</vt:lpstr>
      <vt:lpstr>Semantic modeling and layout of acts: example: ‘IOU’ </vt:lpstr>
      <vt:lpstr>Spatial modeling: Layout vs Semantics in the acts of the Schepenbank</vt:lpstr>
      <vt:lpstr>Annotation / transcription formats</vt:lpstr>
      <vt:lpstr>Annotation / transcription formats</vt:lpstr>
      <vt:lpstr>Digging into Data / Global currents --  US/Canada/NL project with  Mohamed Cheriet of Ecole de technologie supérieure(Montréal) Andrew Piper (McGill University) (principal investigator) Elaine Treharne (Stanford University) 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KI/RuG Groningen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Lambert Schomaker</dc:creator>
  <cp:lastModifiedBy>LSch</cp:lastModifiedBy>
  <cp:revision>312</cp:revision>
  <dcterms:created xsi:type="dcterms:W3CDTF">2007-09-20T21:09:50Z</dcterms:created>
  <dcterms:modified xsi:type="dcterms:W3CDTF">2017-04-25T06:54:31Z</dcterms:modified>
</cp:coreProperties>
</file>